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Helvetica Neue"/>
      <p:regular r:id="rId57"/>
      <p:bold r:id="rId58"/>
      <p:italic r:id="rId59"/>
      <p:boldItalic r:id="rId60"/>
    </p:embeddedFont>
    <p:embeddedFont>
      <p:font typeface="Century Gothic"/>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iwUo0EHbRTyyRES7+QD1KOjnDU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36EA78-F342-466D-817E-63DC862ED975}">
  <a:tblStyle styleId="{7036EA78-F342-466D-817E-63DC862ED975}"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D0DEEF"/>
          </a:solidFill>
        </a:fill>
      </a:tcStyle>
    </a:wholeTbl>
    <a:band1H>
      <a:tcTxStyle b="off" i="off"/>
    </a:band1H>
    <a:band2H>
      <a:tcTxStyle b="off" i="off"/>
      <a:tcStyle>
        <a:fill>
          <a:solidFill>
            <a:srgbClr val="E9EFF7"/>
          </a:solidFill>
        </a:fill>
      </a:tcStyle>
    </a:band2H>
    <a:band1V>
      <a:tcTxStyle b="off" i="off"/>
    </a:band1V>
    <a:band2V>
      <a:tcTxStyle b="off" i="off"/>
    </a:band2V>
    <a:lastCol>
      <a:tcTxStyle b="off" i="off"/>
    </a:lastCol>
    <a:firstCol>
      <a:tcTxStyle b="on" i="off">
        <a:font>
          <a:latin typeface="Calibri"/>
          <a:ea typeface="Calibri"/>
          <a:cs typeface="Calibri"/>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5B9BD5"/>
          </a:solidFill>
        </a:fill>
      </a:tcStyle>
    </a:firstCol>
    <a:lastRow>
      <a:tcTxStyle b="on" i="off">
        <a:font>
          <a:latin typeface="Calibri"/>
          <a:ea typeface="Calibri"/>
          <a:cs typeface="Calibri"/>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5B9BD5"/>
          </a:solidFill>
        </a:fill>
      </a:tcStyle>
    </a:lastRow>
    <a:seCell>
      <a:tcTxStyle b="off" i="off"/>
    </a:seCell>
    <a:swCell>
      <a:tcTxStyle b="off" i="off"/>
    </a:swCell>
    <a:firstRow>
      <a:tcTxStyle b="on" i="off">
        <a:font>
          <a:latin typeface="Calibri"/>
          <a:ea typeface="Calibri"/>
          <a:cs typeface="Calibri"/>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5B9BD5"/>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enturyGothic-bold.fntdata"/><Relationship Id="rId61" Type="http://schemas.openxmlformats.org/officeDocument/2006/relationships/font" Target="fonts/CenturyGothic-regular.fntdata"/><Relationship Id="rId20" Type="http://schemas.openxmlformats.org/officeDocument/2006/relationships/slide" Target="slides/slide15.xml"/><Relationship Id="rId64" Type="http://schemas.openxmlformats.org/officeDocument/2006/relationships/font" Target="fonts/CenturyGothic-boldItalic.fntdata"/><Relationship Id="rId63" Type="http://schemas.openxmlformats.org/officeDocument/2006/relationships/font" Target="fonts/CenturyGothic-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HelveticaNeue-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italic.fntdata"/><Relationship Id="rId14" Type="http://schemas.openxmlformats.org/officeDocument/2006/relationships/slide" Target="slides/slide9.xml"/><Relationship Id="rId58"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49cca6ffb3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8" name="Google Shape;78;g249cca6ffb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23f76b243_0_2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69" name="Google Shape;269;g2023f76b243_0_2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023f76b243_0_3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97" name="Google Shape;297;g2023f76b243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023f76b243_0_3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16" name="Google Shape;316;g2023f76b243_0_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023f76b243_0_3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6" name="Google Shape;336;g2023f76b243_0_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023f76b243_0_3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66" name="Google Shape;366;g2023f76b243_0_3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035071a132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86" name="Google Shape;386;g2035071a132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032ee7656a_0_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8" name="Google Shape;418;g2032ee7656a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032ee7656a_0_1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38" name="Google Shape;438;g2032ee7656a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131fff0b56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60" name="Google Shape;460;g2131fff0b56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4ece4d4710_0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82" name="Google Shape;482;g24ece4d4710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8" name="Google Shape;88;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4f3c5a95e5_0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00" name="Google Shape;500;g24f3c5a95e5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f3c5a95e5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20" name="Google Shape;520;g24f3c5a95e5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4f3c5a95e5_0_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42" name="Google Shape;542;g24f3c5a95e5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f3c5a95e5_0_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64" name="Google Shape;564;g24f3c5a95e5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4f3c5a95e5_0_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89" name="Google Shape;589;g24f3c5a95e5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032ee7656a_0_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10" name="Google Shape;610;g2032ee7656a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032ee7656a_0_1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33" name="Google Shape;633;g2032ee7656a_0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032ee7656a_0_1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59" name="Google Shape;659;g2032ee7656a_0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032ee7656a_0_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83" name="Google Shape;683;g2032ee7656a_0_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032ee7656a_0_1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07" name="Google Shape;707;g2032ee7656a_0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13b42f3c44_0_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6" name="Google Shape;106;g213b42f3c44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032ee7656a_0_2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0" name="Google Shape;730;g2032ee7656a_0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032ee7656a_0_2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60" name="Google Shape;760;g2032ee7656a_0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032ee7656a_0_2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79" name="Google Shape;779;g2032ee7656a_0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032ee7656a_0_3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00" name="Google Shape;800;g2032ee7656a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032ee7656a_0_3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24" name="Google Shape;824;g2032ee7656a_0_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131fff0b56_0_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70" name="Google Shape;870;g2131fff0b56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032ee7656a_0_3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01" name="Google Shape;901;g2032ee7656a_0_3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032ee7656a_0_3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21" name="Google Shape;921;g2032ee7656a_0_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032ee7656a_0_3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37" name="Google Shape;937;g2032ee7656a_0_3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032ee7656a_0_3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57" name="Google Shape;957;g2032ee7656a_0_3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023f76b243_0_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4" name="Google Shape;124;g2023f76b243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032ee7656a_0_4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85" name="Google Shape;985;g2032ee7656a_0_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e53e7b79af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20" name="Google Shape;1020;g1e53e7b79af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3cf10e4783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70" name="Google Shape;1070;g23cf10e4783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3cf10e4783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86" name="Google Shape;1086;g23cf10e4783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3cf10e4783_0_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04" name="Google Shape;1104;g23cf10e4783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3cf10e4783_0_1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27" name="Google Shape;1127;g23cf10e4783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3cf10e4783_0_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61" name="Google Shape;1161;g23cf10e4783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41d9128b4f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80" name="Google Shape;1180;g241d9128b4f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41d9128b4f_0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98" name="Google Shape;1198;g241d9128b4f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41d9128b4f_0_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15" name="Google Shape;1215;g241d9128b4f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023f76b243_0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7" name="Google Shape;147;g2023f76b243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41d9128b4f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31" name="Google Shape;1231;g241d9128b4f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035071a132_0_1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48" name="Google Shape;1248;g2035071a132_0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023f76b243_0_1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3" name="Google Shape;163;g2023f76b243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a50f31b93_0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05" name="Google Shape;205;g25a50f31b93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023f76b243_0_1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7" name="Google Shape;227;g2023f76b243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023f76b243_0_2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45" name="Google Shape;245;g2023f76b243_0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p:cSld name="TITLE_AND_BODY_1">
    <p:spTree>
      <p:nvGrpSpPr>
        <p:cNvPr id="9" name="Shape 9"/>
        <p:cNvGrpSpPr/>
        <p:nvPr/>
      </p:nvGrpSpPr>
      <p:grpSpPr>
        <a:xfrm>
          <a:off x="0" y="0"/>
          <a:ext cx="0" cy="0"/>
          <a:chOff x="0" y="0"/>
          <a:chExt cx="0" cy="0"/>
        </a:xfrm>
      </p:grpSpPr>
      <p:sp>
        <p:nvSpPr>
          <p:cNvPr id="10" name="Google Shape;10;g249cca6ffb3_0_91"/>
          <p:cNvSpPr txBox="1"/>
          <p:nvPr>
            <p:ph type="title"/>
          </p:nvPr>
        </p:nvSpPr>
        <p:spPr>
          <a:xfrm>
            <a:off x="1143000" y="841772"/>
            <a:ext cx="6858000" cy="1790700"/>
          </a:xfrm>
          <a:prstGeom prst="rect">
            <a:avLst/>
          </a:prstGeom>
          <a:noFill/>
          <a:ln>
            <a:noFill/>
          </a:ln>
        </p:spPr>
        <p:txBody>
          <a:bodyPr anchorCtr="0" anchor="b" bIns="34275" lIns="34275" spcFirstLastPara="1" rIns="34275" wrap="square" tIns="34275">
            <a:normAutofit/>
          </a:bodyPr>
          <a:lstStyle>
            <a:lvl1pPr lvl="0" algn="ctr">
              <a:lnSpc>
                <a:spcPct val="90000"/>
              </a:lnSpc>
              <a:spcBef>
                <a:spcPts val="0"/>
              </a:spcBef>
              <a:spcAft>
                <a:spcPts val="0"/>
              </a:spcAft>
              <a:buClr>
                <a:srgbClr val="000000"/>
              </a:buClr>
              <a:buSzPts val="4500"/>
              <a:buFont typeface="Calibri"/>
              <a:buNone/>
              <a:defRPr sz="4500"/>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11" name="Google Shape;11;g249cca6ffb3_0_91"/>
          <p:cNvSpPr txBox="1"/>
          <p:nvPr>
            <p:ph idx="1" type="body"/>
          </p:nvPr>
        </p:nvSpPr>
        <p:spPr>
          <a:xfrm>
            <a:off x="1143000" y="2701528"/>
            <a:ext cx="6858000" cy="1241700"/>
          </a:xfrm>
          <a:prstGeom prst="rect">
            <a:avLst/>
          </a:prstGeom>
          <a:noFill/>
          <a:ln>
            <a:noFill/>
          </a:ln>
        </p:spPr>
        <p:txBody>
          <a:bodyPr anchorCtr="0" anchor="t" bIns="34275" lIns="34275" spcFirstLastPara="1" rIns="34275" wrap="square" tIns="34275">
            <a:normAutofit/>
          </a:bodyPr>
          <a:lstStyle>
            <a:lvl1pPr indent="-228600" lvl="0" marL="457200" algn="ctr">
              <a:lnSpc>
                <a:spcPct val="90000"/>
              </a:lnSpc>
              <a:spcBef>
                <a:spcPts val="800"/>
              </a:spcBef>
              <a:spcAft>
                <a:spcPts val="0"/>
              </a:spcAft>
              <a:buClr>
                <a:srgbClr val="000000"/>
              </a:buClr>
              <a:buSzPts val="1800"/>
              <a:buFont typeface="Calibri"/>
              <a:buNone/>
              <a:defRPr sz="1800"/>
            </a:lvl1pPr>
            <a:lvl2pPr indent="-228600" lvl="1" marL="914400" algn="ctr">
              <a:lnSpc>
                <a:spcPct val="90000"/>
              </a:lnSpc>
              <a:spcBef>
                <a:spcPts val="800"/>
              </a:spcBef>
              <a:spcAft>
                <a:spcPts val="0"/>
              </a:spcAft>
              <a:buClr>
                <a:srgbClr val="000000"/>
              </a:buClr>
              <a:buSzPts val="1800"/>
              <a:buFont typeface="Calibri"/>
              <a:buNone/>
              <a:defRPr sz="1800"/>
            </a:lvl2pPr>
            <a:lvl3pPr indent="-228600" lvl="2" marL="1371600" algn="ctr">
              <a:lnSpc>
                <a:spcPct val="90000"/>
              </a:lnSpc>
              <a:spcBef>
                <a:spcPts val="800"/>
              </a:spcBef>
              <a:spcAft>
                <a:spcPts val="0"/>
              </a:spcAft>
              <a:buClr>
                <a:srgbClr val="000000"/>
              </a:buClr>
              <a:buSzPts val="1800"/>
              <a:buFont typeface="Calibri"/>
              <a:buNone/>
              <a:defRPr sz="1800"/>
            </a:lvl3pPr>
            <a:lvl4pPr indent="-228600" lvl="3" marL="1828800" algn="ctr">
              <a:lnSpc>
                <a:spcPct val="90000"/>
              </a:lnSpc>
              <a:spcBef>
                <a:spcPts val="800"/>
              </a:spcBef>
              <a:spcAft>
                <a:spcPts val="0"/>
              </a:spcAft>
              <a:buClr>
                <a:srgbClr val="000000"/>
              </a:buClr>
              <a:buSzPts val="1800"/>
              <a:buFont typeface="Calibri"/>
              <a:buNone/>
              <a:defRPr sz="1800"/>
            </a:lvl4pPr>
            <a:lvl5pPr indent="-228600" lvl="4" marL="2286000" algn="ctr">
              <a:lnSpc>
                <a:spcPct val="90000"/>
              </a:lnSpc>
              <a:spcBef>
                <a:spcPts val="800"/>
              </a:spcBef>
              <a:spcAft>
                <a:spcPts val="0"/>
              </a:spcAft>
              <a:buClr>
                <a:srgbClr val="000000"/>
              </a:buClr>
              <a:buSzPts val="1800"/>
              <a:buFont typeface="Calibri"/>
              <a:buNone/>
              <a:defRPr sz="1800"/>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2" name="Google Shape;12;g249cca6ffb3_0_91"/>
          <p:cNvSpPr txBox="1"/>
          <p:nvPr>
            <p:ph idx="12" type="sldNum"/>
          </p:nvPr>
        </p:nvSpPr>
        <p:spPr>
          <a:xfrm>
            <a:off x="8321382" y="4811070"/>
            <a:ext cx="194100" cy="2079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sz="7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 name="Shape 48"/>
        <p:cNvGrpSpPr/>
        <p:nvPr/>
      </p:nvGrpSpPr>
      <p:grpSpPr>
        <a:xfrm>
          <a:off x="0" y="0"/>
          <a:ext cx="0" cy="0"/>
          <a:chOff x="0" y="0"/>
          <a:chExt cx="0" cy="0"/>
        </a:xfrm>
      </p:grpSpPr>
      <p:sp>
        <p:nvSpPr>
          <p:cNvPr id="49" name="Google Shape;49;p11"/>
          <p:cNvSpPr txBox="1"/>
          <p:nvPr>
            <p:ph type="title"/>
          </p:nvPr>
        </p:nvSpPr>
        <p:spPr>
          <a:xfrm>
            <a:off x="452438" y="404813"/>
            <a:ext cx="8239200" cy="5382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50" name="Google Shape;50;p11"/>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1" name="Google Shape;51;p11"/>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2" name="Shape 52"/>
        <p:cNvGrpSpPr/>
        <p:nvPr/>
      </p:nvGrpSpPr>
      <p:grpSpPr>
        <a:xfrm>
          <a:off x="0" y="0"/>
          <a:ext cx="0" cy="0"/>
          <a:chOff x="0" y="0"/>
          <a:chExt cx="0" cy="0"/>
        </a:xfrm>
      </p:grpSpPr>
      <p:sp>
        <p:nvSpPr>
          <p:cNvPr id="53" name="Google Shape;53;p12"/>
          <p:cNvSpPr txBox="1"/>
          <p:nvPr>
            <p:ph type="title"/>
          </p:nvPr>
        </p:nvSpPr>
        <p:spPr>
          <a:xfrm>
            <a:off x="452438" y="404813"/>
            <a:ext cx="8239200" cy="5382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54" name="Google Shape;54;p12"/>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5" name="Google Shape;55;p12"/>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700"/>
              </a:spcBef>
              <a:spcAft>
                <a:spcPts val="0"/>
              </a:spcAft>
              <a:buClr>
                <a:srgbClr val="000000"/>
              </a:buClr>
              <a:buSzPts val="2100"/>
              <a:buFont typeface="Helvetica Neue"/>
              <a:buNone/>
              <a:defRPr sz="2100"/>
            </a:lvl1pPr>
            <a:lvl2pPr indent="-228600" lvl="1" marL="914400" algn="l">
              <a:lnSpc>
                <a:spcPct val="100000"/>
              </a:lnSpc>
              <a:spcBef>
                <a:spcPts val="700"/>
              </a:spcBef>
              <a:spcAft>
                <a:spcPts val="0"/>
              </a:spcAft>
              <a:buClr>
                <a:srgbClr val="000000"/>
              </a:buClr>
              <a:buSzPts val="2100"/>
              <a:buFont typeface="Helvetica Neue"/>
              <a:buNone/>
              <a:defRPr sz="2100"/>
            </a:lvl2pPr>
            <a:lvl3pPr indent="-228600" lvl="2" marL="1371600" algn="l">
              <a:lnSpc>
                <a:spcPct val="100000"/>
              </a:lnSpc>
              <a:spcBef>
                <a:spcPts val="700"/>
              </a:spcBef>
              <a:spcAft>
                <a:spcPts val="0"/>
              </a:spcAft>
              <a:buClr>
                <a:srgbClr val="000000"/>
              </a:buClr>
              <a:buSzPts val="2100"/>
              <a:buFont typeface="Helvetica Neue"/>
              <a:buNone/>
              <a:defRPr sz="2100"/>
            </a:lvl3pPr>
            <a:lvl4pPr indent="-228600" lvl="3" marL="1828800" algn="l">
              <a:lnSpc>
                <a:spcPct val="100000"/>
              </a:lnSpc>
              <a:spcBef>
                <a:spcPts val="700"/>
              </a:spcBef>
              <a:spcAft>
                <a:spcPts val="0"/>
              </a:spcAft>
              <a:buClr>
                <a:srgbClr val="000000"/>
              </a:buClr>
              <a:buSzPts val="2100"/>
              <a:buFont typeface="Helvetica Neue"/>
              <a:buNone/>
              <a:defRPr sz="2100"/>
            </a:lvl4pPr>
            <a:lvl5pPr indent="-228600" lvl="4" marL="2286000" algn="l">
              <a:lnSpc>
                <a:spcPct val="100000"/>
              </a:lnSpc>
              <a:spcBef>
                <a:spcPts val="700"/>
              </a:spcBef>
              <a:spcAft>
                <a:spcPts val="0"/>
              </a:spcAft>
              <a:buClr>
                <a:srgbClr val="000000"/>
              </a:buClr>
              <a:buSzPts val="2100"/>
              <a:buFont typeface="Helvetica Neue"/>
              <a:buNone/>
              <a:defRPr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6" name="Google Shape;56;p12"/>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7" name="Shape 57"/>
        <p:cNvGrpSpPr/>
        <p:nvPr/>
      </p:nvGrpSpPr>
      <p:grpSpPr>
        <a:xfrm>
          <a:off x="0" y="0"/>
          <a:ext cx="0" cy="0"/>
          <a:chOff x="0" y="0"/>
          <a:chExt cx="0" cy="0"/>
        </a:xfrm>
      </p:grpSpPr>
      <p:sp>
        <p:nvSpPr>
          <p:cNvPr id="58" name="Google Shape;58;p13"/>
          <p:cNvSpPr txBox="1"/>
          <p:nvPr>
            <p:ph idx="1" type="body"/>
          </p:nvPr>
        </p:nvSpPr>
        <p:spPr>
          <a:xfrm>
            <a:off x="452438" y="1845316"/>
            <a:ext cx="8239200" cy="1452900"/>
          </a:xfrm>
          <a:prstGeom prst="rect">
            <a:avLst/>
          </a:prstGeom>
          <a:noFill/>
          <a:ln>
            <a:noFill/>
          </a:ln>
        </p:spPr>
        <p:txBody>
          <a:bodyPr anchorCtr="0" anchor="ctr"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9" name="Google Shape;59;p13"/>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60" name="Shape 60"/>
        <p:cNvGrpSpPr/>
        <p:nvPr/>
      </p:nvGrpSpPr>
      <p:grpSpPr>
        <a:xfrm>
          <a:off x="0" y="0"/>
          <a:ext cx="0" cy="0"/>
          <a:chOff x="0" y="0"/>
          <a:chExt cx="0" cy="0"/>
        </a:xfrm>
      </p:grpSpPr>
      <p:sp>
        <p:nvSpPr>
          <p:cNvPr id="61" name="Google Shape;61;p14"/>
          <p:cNvSpPr txBox="1"/>
          <p:nvPr>
            <p:ph idx="1" type="body"/>
          </p:nvPr>
        </p:nvSpPr>
        <p:spPr>
          <a:xfrm>
            <a:off x="452438" y="403473"/>
            <a:ext cx="8239200" cy="2715600"/>
          </a:xfrm>
          <a:prstGeom prst="rect">
            <a:avLst/>
          </a:prstGeom>
          <a:noFill/>
          <a:ln>
            <a:noFill/>
          </a:ln>
        </p:spPr>
        <p:txBody>
          <a:bodyPr anchorCtr="0" anchor="b"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9400"/>
              <a:buFont typeface="Helvetica Neue"/>
              <a:buNone/>
              <a:defRPr b="1" sz="9400"/>
            </a:lvl1pPr>
            <a:lvl2pPr indent="-228600" lvl="1" marL="914400" algn="ctr">
              <a:lnSpc>
                <a:spcPct val="80000"/>
              </a:lnSpc>
              <a:spcBef>
                <a:spcPts val="0"/>
              </a:spcBef>
              <a:spcAft>
                <a:spcPts val="0"/>
              </a:spcAft>
              <a:buClr>
                <a:srgbClr val="000000"/>
              </a:buClr>
              <a:buSzPts val="9400"/>
              <a:buFont typeface="Helvetica Neue"/>
              <a:buNone/>
              <a:defRPr b="1" sz="9400"/>
            </a:lvl2pPr>
            <a:lvl3pPr indent="-228600" lvl="2" marL="1371600" algn="ctr">
              <a:lnSpc>
                <a:spcPct val="80000"/>
              </a:lnSpc>
              <a:spcBef>
                <a:spcPts val="0"/>
              </a:spcBef>
              <a:spcAft>
                <a:spcPts val="0"/>
              </a:spcAft>
              <a:buClr>
                <a:srgbClr val="000000"/>
              </a:buClr>
              <a:buSzPts val="9400"/>
              <a:buFont typeface="Helvetica Neue"/>
              <a:buNone/>
              <a:defRPr b="1" sz="9400"/>
            </a:lvl3pPr>
            <a:lvl4pPr indent="-228600" lvl="3" marL="1828800" algn="ctr">
              <a:lnSpc>
                <a:spcPct val="80000"/>
              </a:lnSpc>
              <a:spcBef>
                <a:spcPts val="0"/>
              </a:spcBef>
              <a:spcAft>
                <a:spcPts val="0"/>
              </a:spcAft>
              <a:buClr>
                <a:srgbClr val="000000"/>
              </a:buClr>
              <a:buSzPts val="9400"/>
              <a:buFont typeface="Helvetica Neue"/>
              <a:buNone/>
              <a:defRPr b="1" sz="9400"/>
            </a:lvl4pPr>
            <a:lvl5pPr indent="-228600" lvl="4" marL="2286000" algn="ctr">
              <a:lnSpc>
                <a:spcPct val="80000"/>
              </a:lnSpc>
              <a:spcBef>
                <a:spcPts val="0"/>
              </a:spcBef>
              <a:spcAft>
                <a:spcPts val="0"/>
              </a:spcAft>
              <a:buClr>
                <a:srgbClr val="000000"/>
              </a:buClr>
              <a:buSzPts val="9400"/>
              <a:buFont typeface="Helvetica Neue"/>
              <a:buNone/>
              <a:defRPr b="1" sz="94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2" name="Google Shape;62;p14"/>
          <p:cNvSpPr txBox="1"/>
          <p:nvPr>
            <p:ph idx="2" type="body"/>
          </p:nvPr>
        </p:nvSpPr>
        <p:spPr>
          <a:xfrm>
            <a:off x="452438" y="3098317"/>
            <a:ext cx="8239200" cy="350700"/>
          </a:xfrm>
          <a:prstGeom prst="rect">
            <a:avLst/>
          </a:prstGeom>
          <a:noFill/>
          <a:ln>
            <a:noFill/>
          </a:ln>
        </p:spPr>
        <p:txBody>
          <a:bodyPr anchorCtr="0" anchor="t" bIns="17150" lIns="17150" spcFirstLastPara="1" rIns="17150" wrap="square" tIns="17150">
            <a:normAutofit/>
          </a:bodyPr>
          <a:lstStyle>
            <a:lvl1pPr indent="-228600" lvl="0" marL="457200" algn="ctr">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3" name="Google Shape;63;p14"/>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4" name="Shape 64"/>
        <p:cNvGrpSpPr/>
        <p:nvPr/>
      </p:nvGrpSpPr>
      <p:grpSpPr>
        <a:xfrm>
          <a:off x="0" y="0"/>
          <a:ext cx="0" cy="0"/>
          <a:chOff x="0" y="0"/>
          <a:chExt cx="0" cy="0"/>
        </a:xfrm>
      </p:grpSpPr>
      <p:sp>
        <p:nvSpPr>
          <p:cNvPr id="65" name="Google Shape;65;p15"/>
          <p:cNvSpPr txBox="1"/>
          <p:nvPr>
            <p:ph idx="1" type="body"/>
          </p:nvPr>
        </p:nvSpPr>
        <p:spPr>
          <a:xfrm>
            <a:off x="911259" y="4003295"/>
            <a:ext cx="7575000" cy="2388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4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6" name="Google Shape;66;p15"/>
          <p:cNvSpPr txBox="1"/>
          <p:nvPr>
            <p:ph idx="2" type="body"/>
          </p:nvPr>
        </p:nvSpPr>
        <p:spPr>
          <a:xfrm>
            <a:off x="657721" y="1852447"/>
            <a:ext cx="7828500" cy="1438800"/>
          </a:xfrm>
          <a:prstGeom prst="rect">
            <a:avLst/>
          </a:prstGeom>
          <a:noFill/>
          <a:ln>
            <a:noFill/>
          </a:ln>
        </p:spPr>
        <p:txBody>
          <a:bodyPr anchorCtr="0" anchor="t" bIns="19050" lIns="19050" spcFirstLastPara="1" rIns="19050" wrap="square" tIns="19050">
            <a:normAutofit/>
          </a:bodyPr>
          <a:lstStyle>
            <a:lvl1pPr indent="-228600" lvl="0" marL="4572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7" name="Google Shape;67;p15"/>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8" name="Shape 68"/>
        <p:cNvGrpSpPr/>
        <p:nvPr/>
      </p:nvGrpSpPr>
      <p:grpSpPr>
        <a:xfrm>
          <a:off x="0" y="0"/>
          <a:ext cx="0" cy="0"/>
          <a:chOff x="0" y="0"/>
          <a:chExt cx="0" cy="0"/>
        </a:xfrm>
      </p:grpSpPr>
      <p:sp>
        <p:nvSpPr>
          <p:cNvPr id="69" name="Google Shape;69;p16"/>
          <p:cNvSpPr/>
          <p:nvPr>
            <p:ph idx="2" type="pic"/>
          </p:nvPr>
        </p:nvSpPr>
        <p:spPr>
          <a:xfrm>
            <a:off x="5910263" y="381000"/>
            <a:ext cx="2789700" cy="2231100"/>
          </a:xfrm>
          <a:prstGeom prst="rect">
            <a:avLst/>
          </a:prstGeom>
          <a:noFill/>
          <a:ln>
            <a:noFill/>
          </a:ln>
        </p:spPr>
      </p:sp>
      <p:sp>
        <p:nvSpPr>
          <p:cNvPr id="70" name="Google Shape;70;p16"/>
          <p:cNvSpPr/>
          <p:nvPr>
            <p:ph idx="3" type="pic"/>
          </p:nvPr>
        </p:nvSpPr>
        <p:spPr>
          <a:xfrm>
            <a:off x="5062538" y="1491853"/>
            <a:ext cx="3914700" cy="4556400"/>
          </a:xfrm>
          <a:prstGeom prst="rect">
            <a:avLst/>
          </a:prstGeom>
          <a:noFill/>
          <a:ln>
            <a:noFill/>
          </a:ln>
        </p:spPr>
      </p:sp>
      <p:sp>
        <p:nvSpPr>
          <p:cNvPr id="71" name="Google Shape;71;p16"/>
          <p:cNvSpPr/>
          <p:nvPr>
            <p:ph idx="4" type="pic"/>
          </p:nvPr>
        </p:nvSpPr>
        <p:spPr>
          <a:xfrm>
            <a:off x="-52387" y="185738"/>
            <a:ext cx="6229500" cy="4671900"/>
          </a:xfrm>
          <a:prstGeom prst="rect">
            <a:avLst/>
          </a:prstGeom>
          <a:noFill/>
          <a:ln>
            <a:noFill/>
          </a:ln>
        </p:spPr>
      </p:sp>
      <p:sp>
        <p:nvSpPr>
          <p:cNvPr id="72" name="Google Shape;72;p16"/>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73" name="Shape 73"/>
        <p:cNvGrpSpPr/>
        <p:nvPr/>
      </p:nvGrpSpPr>
      <p:grpSpPr>
        <a:xfrm>
          <a:off x="0" y="0"/>
          <a:ext cx="0" cy="0"/>
          <a:chOff x="0" y="0"/>
          <a:chExt cx="0" cy="0"/>
        </a:xfrm>
      </p:grpSpPr>
      <p:sp>
        <p:nvSpPr>
          <p:cNvPr id="74" name="Google Shape;74;p17"/>
          <p:cNvSpPr/>
          <p:nvPr>
            <p:ph idx="2" type="pic"/>
          </p:nvPr>
        </p:nvSpPr>
        <p:spPr>
          <a:xfrm>
            <a:off x="-500062" y="-2071687"/>
            <a:ext cx="10144200" cy="8115300"/>
          </a:xfrm>
          <a:prstGeom prst="rect">
            <a:avLst/>
          </a:prstGeom>
          <a:noFill/>
          <a:ln>
            <a:noFill/>
          </a:ln>
        </p:spPr>
      </p:sp>
      <p:sp>
        <p:nvSpPr>
          <p:cNvPr id="75" name="Google Shape;75;p17"/>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3" name="Shape 13"/>
        <p:cNvGrpSpPr/>
        <p:nvPr/>
      </p:nvGrpSpPr>
      <p:grpSpPr>
        <a:xfrm>
          <a:off x="0" y="0"/>
          <a:ext cx="0" cy="0"/>
          <a:chOff x="0" y="0"/>
          <a:chExt cx="0" cy="0"/>
        </a:xfrm>
      </p:grpSpPr>
      <p:sp>
        <p:nvSpPr>
          <p:cNvPr id="14" name="Google Shape;14;p3"/>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5" name="Shape 15"/>
        <p:cNvGrpSpPr/>
        <p:nvPr/>
      </p:nvGrpSpPr>
      <p:grpSpPr>
        <a:xfrm>
          <a:off x="0" y="0"/>
          <a:ext cx="0" cy="0"/>
          <a:chOff x="0" y="0"/>
          <a:chExt cx="0" cy="0"/>
        </a:xfrm>
      </p:grpSpPr>
      <p:sp>
        <p:nvSpPr>
          <p:cNvPr id="16" name="Google Shape;16;p4"/>
          <p:cNvSpPr txBox="1"/>
          <p:nvPr>
            <p:ph idx="1" type="body"/>
          </p:nvPr>
        </p:nvSpPr>
        <p:spPr>
          <a:xfrm>
            <a:off x="450503" y="4447448"/>
            <a:ext cx="8239200" cy="2388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4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17" name="Google Shape;17;p4"/>
          <p:cNvSpPr txBox="1"/>
          <p:nvPr>
            <p:ph type="title"/>
          </p:nvPr>
        </p:nvSpPr>
        <p:spPr>
          <a:xfrm>
            <a:off x="452436" y="965622"/>
            <a:ext cx="8239200" cy="17430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18" name="Google Shape;18;p4"/>
          <p:cNvSpPr txBox="1"/>
          <p:nvPr>
            <p:ph idx="2" type="body"/>
          </p:nvPr>
        </p:nvSpPr>
        <p:spPr>
          <a:xfrm>
            <a:off x="450503" y="2708696"/>
            <a:ext cx="8239200" cy="7143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19" name="Google Shape;19;p4"/>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20" name="Shape 20"/>
        <p:cNvGrpSpPr/>
        <p:nvPr/>
      </p:nvGrpSpPr>
      <p:grpSpPr>
        <a:xfrm>
          <a:off x="0" y="0"/>
          <a:ext cx="0" cy="0"/>
          <a:chOff x="0" y="0"/>
          <a:chExt cx="0" cy="0"/>
        </a:xfrm>
      </p:grpSpPr>
      <p:sp>
        <p:nvSpPr>
          <p:cNvPr id="21" name="Google Shape;21;p5"/>
          <p:cNvSpPr/>
          <p:nvPr>
            <p:ph idx="2" type="pic"/>
          </p:nvPr>
        </p:nvSpPr>
        <p:spPr>
          <a:xfrm>
            <a:off x="-433387" y="-485775"/>
            <a:ext cx="10029900" cy="6007200"/>
          </a:xfrm>
          <a:prstGeom prst="rect">
            <a:avLst/>
          </a:prstGeom>
          <a:noFill/>
          <a:ln>
            <a:noFill/>
          </a:ln>
        </p:spPr>
      </p:sp>
      <p:sp>
        <p:nvSpPr>
          <p:cNvPr id="22" name="Google Shape;22;p5"/>
          <p:cNvSpPr txBox="1"/>
          <p:nvPr>
            <p:ph type="title"/>
          </p:nvPr>
        </p:nvSpPr>
        <p:spPr>
          <a:xfrm>
            <a:off x="452438" y="2671763"/>
            <a:ext cx="8239200" cy="17430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23" name="Google Shape;23;p5"/>
          <p:cNvSpPr txBox="1"/>
          <p:nvPr>
            <p:ph idx="1" type="body"/>
          </p:nvPr>
        </p:nvSpPr>
        <p:spPr>
          <a:xfrm>
            <a:off x="452884" y="414801"/>
            <a:ext cx="8238300" cy="2388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4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24" name="Google Shape;24;p5"/>
          <p:cNvSpPr txBox="1"/>
          <p:nvPr>
            <p:ph idx="3" type="body"/>
          </p:nvPr>
        </p:nvSpPr>
        <p:spPr>
          <a:xfrm>
            <a:off x="452438" y="4353716"/>
            <a:ext cx="8239200" cy="4188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25" name="Google Shape;25;p5"/>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26" name="Shape 26"/>
        <p:cNvGrpSpPr/>
        <p:nvPr/>
      </p:nvGrpSpPr>
      <p:grpSpPr>
        <a:xfrm>
          <a:off x="0" y="0"/>
          <a:ext cx="0" cy="0"/>
          <a:chOff x="0" y="0"/>
          <a:chExt cx="0" cy="0"/>
        </a:xfrm>
      </p:grpSpPr>
      <p:sp>
        <p:nvSpPr>
          <p:cNvPr id="27" name="Google Shape;27;p6"/>
          <p:cNvSpPr/>
          <p:nvPr>
            <p:ph idx="2" type="pic"/>
          </p:nvPr>
        </p:nvSpPr>
        <p:spPr>
          <a:xfrm>
            <a:off x="4114800" y="-76200"/>
            <a:ext cx="4554300" cy="5300700"/>
          </a:xfrm>
          <a:prstGeom prst="rect">
            <a:avLst/>
          </a:prstGeom>
          <a:noFill/>
          <a:ln>
            <a:noFill/>
          </a:ln>
        </p:spPr>
      </p:sp>
      <p:sp>
        <p:nvSpPr>
          <p:cNvPr id="28" name="Google Shape;28;p6"/>
          <p:cNvSpPr txBox="1"/>
          <p:nvPr>
            <p:ph type="title"/>
          </p:nvPr>
        </p:nvSpPr>
        <p:spPr>
          <a:xfrm>
            <a:off x="452438" y="476250"/>
            <a:ext cx="3667200" cy="22059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29" name="Google Shape;29;p6"/>
          <p:cNvSpPr txBox="1"/>
          <p:nvPr>
            <p:ph idx="1" type="body"/>
          </p:nvPr>
        </p:nvSpPr>
        <p:spPr>
          <a:xfrm>
            <a:off x="452438" y="2647716"/>
            <a:ext cx="3667200" cy="20196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30" name="Google Shape;30;p6"/>
          <p:cNvSpPr txBox="1"/>
          <p:nvPr>
            <p:ph idx="12" type="sldNum"/>
          </p:nvPr>
        </p:nvSpPr>
        <p:spPr>
          <a:xfrm>
            <a:off x="4500562" y="4906962"/>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31" name="Shape 31"/>
        <p:cNvGrpSpPr/>
        <p:nvPr/>
      </p:nvGrpSpPr>
      <p:grpSpPr>
        <a:xfrm>
          <a:off x="0" y="0"/>
          <a:ext cx="0" cy="0"/>
          <a:chOff x="0" y="0"/>
          <a:chExt cx="0" cy="0"/>
        </a:xfrm>
      </p:grpSpPr>
      <p:sp>
        <p:nvSpPr>
          <p:cNvPr id="32" name="Google Shape;32;p7"/>
          <p:cNvSpPr txBox="1"/>
          <p:nvPr>
            <p:ph type="title"/>
          </p:nvPr>
        </p:nvSpPr>
        <p:spPr>
          <a:xfrm>
            <a:off x="452438" y="404813"/>
            <a:ext cx="8239200" cy="5373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33" name="Google Shape;33;p7"/>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34" name="Google Shape;34;p7"/>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000000"/>
              </a:buClr>
              <a:buSzPts val="800"/>
              <a:buChar char="•"/>
              <a:defRPr/>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35" name="Google Shape;35;p7"/>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6" name="Shape 36"/>
        <p:cNvGrpSpPr/>
        <p:nvPr/>
      </p:nvGrpSpPr>
      <p:grpSpPr>
        <a:xfrm>
          <a:off x="0" y="0"/>
          <a:ext cx="0" cy="0"/>
          <a:chOff x="0" y="0"/>
          <a:chExt cx="0" cy="0"/>
        </a:xfrm>
      </p:grpSpPr>
      <p:sp>
        <p:nvSpPr>
          <p:cNvPr id="37" name="Google Shape;37;p8"/>
          <p:cNvSpPr txBox="1"/>
          <p:nvPr>
            <p:ph idx="1"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000000"/>
              </a:buClr>
              <a:buSzPts val="800"/>
              <a:buChar char="•"/>
              <a:defRPr/>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38" name="Google Shape;38;p8"/>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9" name="Shape 39"/>
        <p:cNvGrpSpPr/>
        <p:nvPr/>
      </p:nvGrpSpPr>
      <p:grpSpPr>
        <a:xfrm>
          <a:off x="0" y="0"/>
          <a:ext cx="0" cy="0"/>
          <a:chOff x="0" y="0"/>
          <a:chExt cx="0" cy="0"/>
        </a:xfrm>
      </p:grpSpPr>
      <p:sp>
        <p:nvSpPr>
          <p:cNvPr id="40" name="Google Shape;40;p9"/>
          <p:cNvSpPr txBox="1"/>
          <p:nvPr>
            <p:ph idx="1" type="body"/>
          </p:nvPr>
        </p:nvSpPr>
        <p:spPr>
          <a:xfrm>
            <a:off x="452438" y="889861"/>
            <a:ext cx="3667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41" name="Google Shape;41;p9"/>
          <p:cNvSpPr txBox="1"/>
          <p:nvPr>
            <p:ph idx="2" type="body"/>
          </p:nvPr>
        </p:nvSpPr>
        <p:spPr>
          <a:xfrm>
            <a:off x="452438" y="1593189"/>
            <a:ext cx="3667200" cy="3096300"/>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000000"/>
              </a:buClr>
              <a:buSzPts val="800"/>
              <a:buChar char="•"/>
              <a:defRPr/>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42" name="Google Shape;42;p9"/>
          <p:cNvSpPr/>
          <p:nvPr>
            <p:ph idx="3" type="pic"/>
          </p:nvPr>
        </p:nvSpPr>
        <p:spPr>
          <a:xfrm>
            <a:off x="4572000" y="-152725"/>
            <a:ext cx="4093800" cy="5458500"/>
          </a:xfrm>
          <a:prstGeom prst="rect">
            <a:avLst/>
          </a:prstGeom>
          <a:noFill/>
          <a:ln>
            <a:noFill/>
          </a:ln>
        </p:spPr>
      </p:sp>
      <p:sp>
        <p:nvSpPr>
          <p:cNvPr id="43" name="Google Shape;43;p9"/>
          <p:cNvSpPr txBox="1"/>
          <p:nvPr>
            <p:ph type="title"/>
          </p:nvPr>
        </p:nvSpPr>
        <p:spPr>
          <a:xfrm>
            <a:off x="452438" y="404813"/>
            <a:ext cx="3667200" cy="5382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44" name="Google Shape;44;p9"/>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45" name="Shape 45"/>
        <p:cNvGrpSpPr/>
        <p:nvPr/>
      </p:nvGrpSpPr>
      <p:grpSpPr>
        <a:xfrm>
          <a:off x="0" y="0"/>
          <a:ext cx="0" cy="0"/>
          <a:chOff x="0" y="0"/>
          <a:chExt cx="0" cy="0"/>
        </a:xfrm>
      </p:grpSpPr>
      <p:sp>
        <p:nvSpPr>
          <p:cNvPr id="46" name="Google Shape;46;p10"/>
          <p:cNvSpPr txBox="1"/>
          <p:nvPr>
            <p:ph type="title"/>
          </p:nvPr>
        </p:nvSpPr>
        <p:spPr>
          <a:xfrm>
            <a:off x="452436" y="1700213"/>
            <a:ext cx="8239200" cy="1743000"/>
          </a:xfrm>
          <a:prstGeom prst="rect">
            <a:avLst/>
          </a:prstGeom>
          <a:noFill/>
          <a:ln>
            <a:noFill/>
          </a:ln>
        </p:spPr>
        <p:txBody>
          <a:bodyPr anchorCtr="0" anchor="ctr"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b="0" sz="44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47" name="Google Shape;47;p10"/>
          <p:cNvSpPr txBox="1"/>
          <p:nvPr>
            <p:ph idx="12" type="sldNum"/>
          </p:nvPr>
        </p:nvSpPr>
        <p:spPr>
          <a:xfrm>
            <a:off x="4500562" y="4906962"/>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452438" y="404813"/>
            <a:ext cx="8239200" cy="537300"/>
          </a:xfrm>
          <a:prstGeom prst="rect">
            <a:avLst/>
          </a:prstGeom>
          <a:noFill/>
          <a:ln>
            <a:noFill/>
          </a:ln>
        </p:spPr>
        <p:txBody>
          <a:bodyPr anchorCtr="0" anchor="t" bIns="19050" lIns="19050" spcFirstLastPara="1" rIns="19050" wrap="square" tIns="19050">
            <a:normAutofit/>
          </a:bodyPr>
          <a:lstStyle>
            <a:lvl1pPr lvl="0"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9pPr>
          </a:lstStyle>
          <a:p/>
        </p:txBody>
      </p:sp>
      <p:sp>
        <p:nvSpPr>
          <p:cNvPr id="7" name="Google Shape;7;p2"/>
          <p:cNvSpPr txBox="1"/>
          <p:nvPr>
            <p:ph idx="1"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368300" lvl="0" marL="457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68300" lvl="1" marL="914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68300" lvl="2" marL="1371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68300" lvl="3" marL="1828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68300" lvl="4" marL="22860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68300" lvl="5" marL="2743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6pPr>
            <a:lvl7pPr indent="-368300" lvl="6" marL="3200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7pPr>
            <a:lvl8pPr indent="-368300" lvl="7" marL="3657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8pPr>
            <a:lvl9pPr indent="-368300" lvl="8" marL="4114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 name="Google Shape;8;p2"/>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6.png"/><Relationship Id="rId5" Type="http://schemas.openxmlformats.org/officeDocument/2006/relationships/image" Target="../media/image17.jpg"/><Relationship Id="rId6" Type="http://schemas.openxmlformats.org/officeDocument/2006/relationships/image" Target="../media/image12.jpg"/><Relationship Id="rId7" Type="http://schemas.openxmlformats.org/officeDocument/2006/relationships/image" Target="../media/image7.png"/><Relationship Id="rId8" Type="http://schemas.openxmlformats.org/officeDocument/2006/relationships/image" Target="../media/image1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0.jp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3.jpg"/><Relationship Id="rId6" Type="http://schemas.openxmlformats.org/officeDocument/2006/relationships/image" Target="../media/image24.jpg"/><Relationship Id="rId7" Type="http://schemas.openxmlformats.org/officeDocument/2006/relationships/image" Target="../media/image7.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5.jpg"/><Relationship Id="rId6" Type="http://schemas.openxmlformats.org/officeDocument/2006/relationships/image" Target="../media/image7.png"/></Relationships>
</file>

<file path=ppt/slides/_rels/slide15.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27.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28.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1.png"/><Relationship Id="rId7" Type="http://schemas.openxmlformats.org/officeDocument/2006/relationships/image" Target="../media/image52.jpg"/><Relationship Id="rId8" Type="http://schemas.openxmlformats.org/officeDocument/2006/relationships/image" Target="../media/image3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5.png"/><Relationship Id="rId6" Type="http://schemas.openxmlformats.org/officeDocument/2006/relationships/image" Target="../media/image34.png"/><Relationship Id="rId7"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9.png"/><Relationship Id="rId6"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2.png"/><Relationship Id="rId6" Type="http://schemas.openxmlformats.org/officeDocument/2006/relationships/image" Target="../media/image57.png"/><Relationship Id="rId7"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43.jpg"/><Relationship Id="rId7"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4.png"/><Relationship Id="rId6" Type="http://schemas.openxmlformats.org/officeDocument/2006/relationships/image" Target="../media/image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45.jpg"/><Relationship Id="rId6" Type="http://schemas.openxmlformats.org/officeDocument/2006/relationships/image" Target="../media/image47.png"/><Relationship Id="rId7"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1.jp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5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53.jpg"/><Relationship Id="rId6" Type="http://schemas.openxmlformats.org/officeDocument/2006/relationships/image" Target="../media/image56.jpg"/><Relationship Id="rId7" Type="http://schemas.openxmlformats.org/officeDocument/2006/relationships/image" Target="../media/image6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6.png"/><Relationship Id="rId5" Type="http://schemas.openxmlformats.org/officeDocument/2006/relationships/image" Target="../media/image58.jpg"/><Relationship Id="rId6" Type="http://schemas.openxmlformats.org/officeDocument/2006/relationships/image" Target="../media/image59.jpg"/><Relationship Id="rId7" Type="http://schemas.openxmlformats.org/officeDocument/2006/relationships/image" Target="../media/image61.png"/><Relationship Id="rId8"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6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5.jp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63.png"/><Relationship Id="rId8"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4.jpg"/><Relationship Id="rId6" Type="http://schemas.openxmlformats.org/officeDocument/2006/relationships/image" Target="../media/image7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3.jpg"/><Relationship Id="rId6" Type="http://schemas.openxmlformats.org/officeDocument/2006/relationships/image" Target="../media/image68.jpg"/><Relationship Id="rId7" Type="http://schemas.openxmlformats.org/officeDocument/2006/relationships/image" Target="../media/image9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6.png"/><Relationship Id="rId6" Type="http://schemas.openxmlformats.org/officeDocument/2006/relationships/image" Target="../media/image7.png"/><Relationship Id="rId7" Type="http://schemas.openxmlformats.org/officeDocument/2006/relationships/image" Target="../media/image75.png"/><Relationship Id="rId8" Type="http://schemas.openxmlformats.org/officeDocument/2006/relationships/image" Target="../media/image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3.jpg"/><Relationship Id="rId4" Type="http://schemas.openxmlformats.org/officeDocument/2006/relationships/image" Target="../media/image4.png"/><Relationship Id="rId9" Type="http://schemas.openxmlformats.org/officeDocument/2006/relationships/image" Target="../media/image81.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80.png"/><Relationship Id="rId5" Type="http://schemas.openxmlformats.org/officeDocument/2006/relationships/image" Target="../media/image76.png"/><Relationship Id="rId6" Type="http://schemas.openxmlformats.org/officeDocument/2006/relationships/image" Target="../media/image82.png"/><Relationship Id="rId7" Type="http://schemas.openxmlformats.org/officeDocument/2006/relationships/image" Target="../media/image79.png"/><Relationship Id="rId8"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86.jpg"/><Relationship Id="rId6" Type="http://schemas.openxmlformats.org/officeDocument/2006/relationships/image" Target="../media/image85.jpg"/><Relationship Id="rId7" Type="http://schemas.openxmlformats.org/officeDocument/2006/relationships/image" Target="../media/image89.jpg"/><Relationship Id="rId8" Type="http://schemas.openxmlformats.org/officeDocument/2006/relationships/image" Target="../media/image9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8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88.jpg"/><Relationship Id="rId6"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98.png"/><Relationship Id="rId6" Type="http://schemas.openxmlformats.org/officeDocument/2006/relationships/image" Target="../media/image7.png"/><Relationship Id="rId7" Type="http://schemas.openxmlformats.org/officeDocument/2006/relationships/image" Target="../media/image9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38.jpg"/><Relationship Id="rId7" Type="http://schemas.openxmlformats.org/officeDocument/2006/relationships/image" Target="../media/image40.jpg"/><Relationship Id="rId8"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1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9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3.jpg"/><Relationship Id="rId6" Type="http://schemas.openxmlformats.org/officeDocument/2006/relationships/image" Target="../media/image9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106.jpg"/><Relationship Id="rId5" Type="http://schemas.openxmlformats.org/officeDocument/2006/relationships/image" Target="../media/image93.png"/><Relationship Id="rId6" Type="http://schemas.openxmlformats.org/officeDocument/2006/relationships/image" Target="../media/image113.png"/><Relationship Id="rId7" Type="http://schemas.openxmlformats.org/officeDocument/2006/relationships/image" Target="../media/image116.png"/><Relationship Id="rId8" Type="http://schemas.openxmlformats.org/officeDocument/2006/relationships/image" Target="../media/image10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1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7.jpg"/><Relationship Id="rId6" Type="http://schemas.openxmlformats.org/officeDocument/2006/relationships/image" Target="../media/image11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08.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10.jpg"/><Relationship Id="rId6" Type="http://schemas.openxmlformats.org/officeDocument/2006/relationships/image" Target="../media/image27.png"/><Relationship Id="rId7" Type="http://schemas.openxmlformats.org/officeDocument/2006/relationships/image" Target="../media/image53.jpg"/><Relationship Id="rId8" Type="http://schemas.openxmlformats.org/officeDocument/2006/relationships/image" Target="../media/image3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22.jpg"/><Relationship Id="rId7" Type="http://schemas.openxmlformats.org/officeDocument/2006/relationships/image" Target="../media/image21.jpg"/><Relationship Id="rId8"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4.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9" name="Shape 79"/>
        <p:cNvGrpSpPr/>
        <p:nvPr/>
      </p:nvGrpSpPr>
      <p:grpSpPr>
        <a:xfrm>
          <a:off x="0" y="0"/>
          <a:ext cx="0" cy="0"/>
          <a:chOff x="0" y="0"/>
          <a:chExt cx="0" cy="0"/>
        </a:xfrm>
      </p:grpSpPr>
      <p:sp>
        <p:nvSpPr>
          <p:cNvPr id="80" name="Google Shape;80;g249cca6ffb3_0_0"/>
          <p:cNvSpPr txBox="1"/>
          <p:nvPr/>
        </p:nvSpPr>
        <p:spPr>
          <a:xfrm>
            <a:off x="3063240" y="488952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1100" u="none" cap="none" strike="noStrike">
              <a:solidFill>
                <a:srgbClr val="000000"/>
              </a:solidFill>
              <a:latin typeface="Arial"/>
              <a:ea typeface="Arial"/>
              <a:cs typeface="Arial"/>
              <a:sym typeface="Arial"/>
            </a:endParaRPr>
          </a:p>
        </p:txBody>
      </p:sp>
      <p:sp>
        <p:nvSpPr>
          <p:cNvPr id="81" name="Google Shape;81;g249cca6ffb3_0_0"/>
          <p:cNvSpPr txBox="1"/>
          <p:nvPr/>
        </p:nvSpPr>
        <p:spPr>
          <a:xfrm>
            <a:off x="2264684" y="107771"/>
            <a:ext cx="5523000" cy="623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F2F2F2"/>
              </a:buClr>
              <a:buSzPts val="3600"/>
              <a:buFont typeface="Century Gothic"/>
              <a:buNone/>
            </a:pPr>
            <a:r>
              <a:rPr lang="en-US" sz="3600">
                <a:solidFill>
                  <a:srgbClr val="F2F2F2"/>
                </a:solidFill>
                <a:latin typeface="Century Gothic"/>
                <a:ea typeface="Century Gothic"/>
                <a:cs typeface="Century Gothic"/>
                <a:sym typeface="Century Gothic"/>
              </a:rPr>
              <a:t>Gamme de montage</a:t>
            </a:r>
            <a:endParaRPr b="0" i="0" sz="1100" u="none" cap="none" strike="noStrike">
              <a:solidFill>
                <a:srgbClr val="000000"/>
              </a:solidFill>
              <a:latin typeface="Arial"/>
              <a:ea typeface="Arial"/>
              <a:cs typeface="Arial"/>
              <a:sym typeface="Arial"/>
            </a:endParaRPr>
          </a:p>
        </p:txBody>
      </p:sp>
      <p:sp>
        <p:nvSpPr>
          <p:cNvPr id="82" name="Google Shape;82;g249cca6ffb3_0_0"/>
          <p:cNvSpPr txBox="1"/>
          <p:nvPr/>
        </p:nvSpPr>
        <p:spPr>
          <a:xfrm>
            <a:off x="666558" y="850104"/>
            <a:ext cx="78108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0066"/>
              </a:buClr>
              <a:buSzPts val="3000"/>
              <a:buFont typeface="Century Gothic"/>
              <a:buNone/>
            </a:pPr>
            <a:r>
              <a:rPr b="1" i="0" lang="en-US" sz="3000" u="none" cap="none" strike="noStrike">
                <a:solidFill>
                  <a:srgbClr val="FF0066"/>
                </a:solidFill>
                <a:latin typeface="Century Gothic"/>
                <a:ea typeface="Century Gothic"/>
                <a:cs typeface="Century Gothic"/>
                <a:sym typeface="Century Gothic"/>
              </a:rPr>
              <a:t>&gt;</a:t>
            </a:r>
            <a:r>
              <a:rPr b="0" i="0" lang="en-US" sz="3000" u="none" cap="none" strike="noStrike">
                <a:solidFill>
                  <a:srgbClr val="F2F2F2"/>
                </a:solidFill>
                <a:latin typeface="Century Gothic"/>
                <a:ea typeface="Century Gothic"/>
                <a:cs typeface="Century Gothic"/>
                <a:sym typeface="Century Gothic"/>
              </a:rPr>
              <a:t> </a:t>
            </a:r>
            <a:r>
              <a:rPr b="0" i="1" lang="en-US" sz="3000" u="none" cap="none" strike="noStrike">
                <a:solidFill>
                  <a:srgbClr val="FFFF00"/>
                </a:solidFill>
                <a:latin typeface="Century Gothic"/>
                <a:ea typeface="Century Gothic"/>
                <a:cs typeface="Century Gothic"/>
                <a:sym typeface="Century Gothic"/>
              </a:rPr>
              <a:t>ORBITA</a:t>
            </a:r>
            <a:endParaRPr b="0" i="0" sz="1100" u="none" cap="none" strike="noStrike">
              <a:solidFill>
                <a:srgbClr val="000000"/>
              </a:solidFill>
              <a:latin typeface="Arial"/>
              <a:ea typeface="Arial"/>
              <a:cs typeface="Arial"/>
              <a:sym typeface="Arial"/>
            </a:endParaRPr>
          </a:p>
        </p:txBody>
      </p:sp>
      <p:sp>
        <p:nvSpPr>
          <p:cNvPr id="83" name="Google Shape;83;g249cca6ffb3_0_0"/>
          <p:cNvSpPr txBox="1"/>
          <p:nvPr>
            <p:ph idx="12" type="sldNum"/>
          </p:nvPr>
        </p:nvSpPr>
        <p:spPr>
          <a:xfrm>
            <a:off x="8379314" y="4811070"/>
            <a:ext cx="136200" cy="207900"/>
          </a:xfrm>
          <a:prstGeom prst="rect">
            <a:avLst/>
          </a:prstGeom>
          <a:noFill/>
          <a:ln>
            <a:noFill/>
          </a:ln>
        </p:spPr>
        <p:txBody>
          <a:bodyPr anchorCtr="0" anchor="ctr" bIns="34275" lIns="34275" spcFirstLastPara="1" rIns="34275" wrap="square" tIns="34275">
            <a:spAutoFit/>
          </a:bodyPr>
          <a:lstStyle/>
          <a:p>
            <a:pPr indent="0" lvl="0" marL="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rPr>
              <a:t>‹#›</a:t>
            </a:fld>
            <a:endParaRPr/>
          </a:p>
        </p:txBody>
      </p:sp>
      <p:pic>
        <p:nvPicPr>
          <p:cNvPr descr="Image 11" id="84" name="Google Shape;84;g249cca6ffb3_0_0"/>
          <p:cNvPicPr preferRelativeResize="0"/>
          <p:nvPr/>
        </p:nvPicPr>
        <p:blipFill rotWithShape="1">
          <a:blip r:embed="rId3">
            <a:alphaModFix/>
          </a:blip>
          <a:srcRect b="0" l="0" r="0" t="0"/>
          <a:stretch/>
        </p:blipFill>
        <p:spPr>
          <a:xfrm>
            <a:off x="6796355" y="2586951"/>
            <a:ext cx="1718996" cy="1922457"/>
          </a:xfrm>
          <a:prstGeom prst="rect">
            <a:avLst/>
          </a:prstGeom>
          <a:noFill/>
          <a:ln>
            <a:noFill/>
          </a:ln>
        </p:spPr>
      </p:pic>
      <p:graphicFrame>
        <p:nvGraphicFramePr>
          <p:cNvPr id="85" name="Google Shape;85;g249cca6ffb3_0_0"/>
          <p:cNvGraphicFramePr/>
          <p:nvPr/>
        </p:nvGraphicFramePr>
        <p:xfrm>
          <a:off x="546928" y="1500072"/>
          <a:ext cx="3000000" cy="3000000"/>
        </p:xfrm>
        <a:graphic>
          <a:graphicData uri="http://schemas.openxmlformats.org/drawingml/2006/table">
            <a:tbl>
              <a:tblPr>
                <a:noFill/>
                <a:tableStyleId>{7036EA78-F342-466D-817E-63DC862ED975}</a:tableStyleId>
              </a:tblPr>
              <a:tblGrid>
                <a:gridCol w="657725"/>
                <a:gridCol w="187800"/>
                <a:gridCol w="414800"/>
                <a:gridCol w="573325"/>
                <a:gridCol w="143575"/>
                <a:gridCol w="1122725"/>
                <a:gridCol w="2287625"/>
                <a:gridCol w="1468000"/>
              </a:tblGrid>
              <a:tr h="37500">
                <a:tc gridSpan="7">
                  <a:txBody>
                    <a:bodyPr/>
                    <a:lstStyle/>
                    <a:p>
                      <a:pPr indent="0" lvl="0" marL="0" marR="0" rtl="0" algn="l">
                        <a:lnSpc>
                          <a:spcPct val="115000"/>
                        </a:lnSpc>
                        <a:spcBef>
                          <a:spcPts val="0"/>
                        </a:spcBef>
                        <a:spcAft>
                          <a:spcPts val="0"/>
                        </a:spcAft>
                        <a:buClr>
                          <a:srgbClr val="000000"/>
                        </a:buClr>
                        <a:buSzPts val="500"/>
                        <a:buFont typeface="Century Gothic"/>
                        <a:buNone/>
                      </a:pPr>
                      <a:r>
                        <a:t/>
                      </a:r>
                      <a:endParaRPr sz="900" u="none" cap="none" strike="noStrike"/>
                    </a:p>
                  </a:txBody>
                  <a:tcPr marT="0" marB="0" marR="0" marL="0" anchor="ctr">
                    <a:solidFill>
                      <a:srgbClr val="E9EFF7"/>
                    </a:solidFill>
                  </a:tcPr>
                </a:tc>
                <a:tc hMerge="1"/>
                <a:tc hMerge="1"/>
                <a:tc hMerge="1"/>
                <a:tc hMerge="1"/>
                <a:tc hMerge="1"/>
                <a:tc hMerge="1"/>
                <a:tc>
                  <a:txBody>
                    <a:bodyPr/>
                    <a:lstStyle/>
                    <a:p>
                      <a:pPr indent="0" lvl="0" marL="0" marR="0" rtl="0" algn="l">
                        <a:lnSpc>
                          <a:spcPct val="115000"/>
                        </a:lnSpc>
                        <a:spcBef>
                          <a:spcPts val="0"/>
                        </a:spcBef>
                        <a:spcAft>
                          <a:spcPts val="0"/>
                        </a:spcAft>
                        <a:buNone/>
                      </a:pPr>
                      <a:r>
                        <a:t/>
                      </a:r>
                      <a:endParaRPr sz="900" u="none" cap="none" strike="noStrike"/>
                    </a:p>
                  </a:txBody>
                  <a:tcPr marT="0" marB="0" marR="0" marL="0" anchor="ctr">
                    <a:solidFill>
                      <a:srgbClr val="E9EFF7"/>
                    </a:solidFill>
                  </a:tcPr>
                </a:tc>
              </a:tr>
              <a:tr h="95100">
                <a:tc gridSpan="2">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 </a:t>
                      </a:r>
                      <a:endParaRPr sz="900" u="none" cap="none" strike="noStrike"/>
                    </a:p>
                  </a:txBody>
                  <a:tcPr marT="0" marB="0" marR="0" marL="0" anchor="ctr">
                    <a:solidFill>
                      <a:srgbClr val="E9EFF7"/>
                    </a:solidFill>
                  </a:tcPr>
                </a:tc>
                <a:tc hMerge="1"/>
                <a:tc gridSpan="3">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Nom</a:t>
                      </a:r>
                      <a:endParaRPr b="1" sz="900" u="none" cap="none" strike="noStrike"/>
                    </a:p>
                  </a:txBody>
                  <a:tcPr marT="0" marB="0" marR="0" marL="0" anchor="ctr">
                    <a:solidFill>
                      <a:srgbClr val="E9EFF7"/>
                    </a:solidFill>
                  </a:tcPr>
                </a:tc>
                <a:tc hMerge="1"/>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Date</a:t>
                      </a:r>
                      <a:endParaRPr b="1"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Visa</a:t>
                      </a:r>
                      <a:endParaRPr b="1"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None/>
                      </a:pPr>
                      <a:r>
                        <a:t/>
                      </a:r>
                      <a:endParaRPr b="1" sz="800" u="none" cap="none" strike="noStrike">
                        <a:latin typeface="Century Gothic"/>
                        <a:ea typeface="Century Gothic"/>
                        <a:cs typeface="Century Gothic"/>
                        <a:sym typeface="Century Gothic"/>
                      </a:endParaRPr>
                    </a:p>
                  </a:txBody>
                  <a:tcPr marT="0" marB="0" marR="0" marL="0" anchor="ctr">
                    <a:solidFill>
                      <a:srgbClr val="E9EFF7"/>
                    </a:solidFill>
                  </a:tcPr>
                </a:tc>
              </a:tr>
              <a:tr h="306325">
                <a:tc gridSpan="2">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Rédigé par :</a:t>
                      </a:r>
                      <a:endParaRPr b="1" sz="900" u="none" cap="none" strike="noStrike"/>
                    </a:p>
                  </a:txBody>
                  <a:tcPr marT="0" marB="0" marR="0" marL="0" anchor="ctr">
                    <a:solidFill>
                      <a:srgbClr val="E9EFF7"/>
                    </a:solidFill>
                  </a:tcPr>
                </a:tc>
                <a:tc hMerge="1"/>
                <a:tc gridSpan="3">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solidFill>
                            <a:srgbClr val="000000"/>
                          </a:solidFill>
                          <a:latin typeface="Century Gothic"/>
                          <a:ea typeface="Century Gothic"/>
                          <a:cs typeface="Century Gothic"/>
                          <a:sym typeface="Century Gothic"/>
                        </a:rPr>
                        <a:t>Augustin Crampette</a:t>
                      </a:r>
                      <a:endParaRPr sz="900" u="none" cap="none" strike="noStrike"/>
                    </a:p>
                  </a:txBody>
                  <a:tcPr marT="0" marB="0" marR="0" marL="0" anchor="ctr">
                    <a:solidFill>
                      <a:srgbClr val="E9EFF7"/>
                    </a:solidFill>
                  </a:tcPr>
                </a:tc>
                <a:tc hMerge="1"/>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30/01/2023 </a:t>
                      </a:r>
                      <a:endParaRPr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AC</a:t>
                      </a:r>
                      <a:endParaRPr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None/>
                      </a:pPr>
                      <a:r>
                        <a:t/>
                      </a:r>
                      <a:endParaRPr sz="800" u="none" cap="none" strike="noStrike">
                        <a:latin typeface="Century Gothic"/>
                        <a:ea typeface="Century Gothic"/>
                        <a:cs typeface="Century Gothic"/>
                        <a:sym typeface="Century Gothic"/>
                      </a:endParaRPr>
                    </a:p>
                  </a:txBody>
                  <a:tcPr marT="0" marB="0" marR="0" marL="0" anchor="ctr">
                    <a:solidFill>
                      <a:srgbClr val="E9EFF7"/>
                    </a:solidFill>
                  </a:tcPr>
                </a:tc>
              </a:tr>
              <a:tr h="154475">
                <a:tc gridSpan="2">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Approuvé par :</a:t>
                      </a:r>
                      <a:endParaRPr b="1" sz="900" u="none" cap="none" strike="noStrike"/>
                    </a:p>
                  </a:txBody>
                  <a:tcPr marT="0" marB="0" marR="0" marL="0" anchor="ctr">
                    <a:solidFill>
                      <a:srgbClr val="E9EFF7"/>
                    </a:solidFill>
                  </a:tcPr>
                </a:tc>
                <a:tc hMerge="1"/>
                <a:tc gridSpan="3">
                  <a:txBody>
                    <a:bodyPr/>
                    <a:lstStyle/>
                    <a:p>
                      <a:pPr indent="0" lvl="0" marL="0" marR="0" rtl="0" algn="ctr">
                        <a:lnSpc>
                          <a:spcPct val="115000"/>
                        </a:lnSpc>
                        <a:spcBef>
                          <a:spcPts val="0"/>
                        </a:spcBef>
                        <a:spcAft>
                          <a:spcPts val="0"/>
                        </a:spcAft>
                        <a:buClr>
                          <a:srgbClr val="000000"/>
                        </a:buClr>
                        <a:buSzPts val="400"/>
                        <a:buFont typeface="Century Gothic"/>
                        <a:buNone/>
                      </a:pPr>
                      <a:r>
                        <a:rPr lang="en-US" sz="900" u="none" cap="none" strike="noStrike"/>
                        <a:t>J</a:t>
                      </a:r>
                      <a:r>
                        <a:rPr lang="en-US" sz="800" u="none" cap="none" strike="noStrike">
                          <a:solidFill>
                            <a:srgbClr val="000000"/>
                          </a:solidFill>
                          <a:latin typeface="Century Gothic"/>
                          <a:ea typeface="Century Gothic"/>
                          <a:cs typeface="Century Gothic"/>
                          <a:sym typeface="Century Gothic"/>
                        </a:rPr>
                        <a:t>eremy Laville</a:t>
                      </a:r>
                      <a:endParaRPr sz="900" u="none" cap="none" strike="noStrike"/>
                    </a:p>
                  </a:txBody>
                  <a:tcPr marT="0" marB="0" marR="0" marL="0" anchor="ctr">
                    <a:solidFill>
                      <a:srgbClr val="E9EFF7"/>
                    </a:solidFill>
                  </a:tcPr>
                </a:tc>
                <a:tc hMerge="1"/>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30/01/2023 </a:t>
                      </a:r>
                      <a:endParaRPr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Clr>
                          <a:srgbClr val="000000"/>
                        </a:buClr>
                        <a:buSzPts val="400"/>
                        <a:buFont typeface="Century Gothic"/>
                        <a:buNone/>
                      </a:pPr>
                      <a:r>
                        <a:rPr lang="en-US" sz="900" u="none" cap="none" strike="noStrike"/>
                        <a:t>JL</a:t>
                      </a:r>
                      <a:endParaRPr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None/>
                      </a:pPr>
                      <a:r>
                        <a:t/>
                      </a:r>
                      <a:endParaRPr sz="900" u="none" cap="none" strike="noStrike"/>
                    </a:p>
                  </a:txBody>
                  <a:tcPr marT="0" marB="0" marR="0" marL="0" anchor="ctr">
                    <a:solidFill>
                      <a:srgbClr val="E9EFF7"/>
                    </a:solidFill>
                  </a:tcPr>
                </a:tc>
              </a:tr>
              <a:tr h="175325">
                <a:tc gridSpan="7">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REVISIONS</a:t>
                      </a:r>
                      <a:endParaRPr b="1" sz="900" u="none" cap="none" strike="noStrike"/>
                    </a:p>
                  </a:txBody>
                  <a:tcPr marT="0" marB="0" marR="0" marL="0" anchor="ctr">
                    <a:solidFill>
                      <a:srgbClr val="E9EFF7"/>
                    </a:solidFill>
                  </a:tcPr>
                </a:tc>
                <a:tc hMerge="1"/>
                <a:tc hMerge="1"/>
                <a:tc hMerge="1"/>
                <a:tc hMerge="1"/>
                <a:tc hMerge="1"/>
                <a:tc hMerge="1"/>
                <a:tc>
                  <a:txBody>
                    <a:bodyPr/>
                    <a:lstStyle/>
                    <a:p>
                      <a:pPr indent="0" lvl="0" marL="0" marR="0" rtl="0" algn="ctr">
                        <a:lnSpc>
                          <a:spcPct val="115000"/>
                        </a:lnSpc>
                        <a:spcBef>
                          <a:spcPts val="0"/>
                        </a:spcBef>
                        <a:spcAft>
                          <a:spcPts val="0"/>
                        </a:spcAft>
                        <a:buNone/>
                      </a:pPr>
                      <a:r>
                        <a:t/>
                      </a:r>
                      <a:endParaRPr b="1" sz="800" u="none" cap="none" strike="noStrike">
                        <a:latin typeface="Century Gothic"/>
                        <a:ea typeface="Century Gothic"/>
                        <a:cs typeface="Century Gothic"/>
                        <a:sym typeface="Century Gothic"/>
                      </a:endParaRPr>
                    </a:p>
                  </a:txBody>
                  <a:tcPr marT="0" marB="0" marR="0" marL="0" anchor="ctr">
                    <a:solidFill>
                      <a:srgbClr val="E9EFF7"/>
                    </a:solidFill>
                  </a:tcPr>
                </a:tc>
              </a:tr>
              <a:tr h="210600">
                <a:tc>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Issue</a:t>
                      </a:r>
                      <a:endParaRPr b="1" sz="900" u="none" cap="none" strike="noStrike"/>
                    </a:p>
                  </a:txBody>
                  <a:tcPr marT="0" marB="0" marR="0" marL="0">
                    <a:solidFill>
                      <a:srgbClr val="E9EFF7"/>
                    </a:solidFill>
                  </a:tcPr>
                </a:tc>
                <a:tc gridSpan="2">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Date</a:t>
                      </a:r>
                      <a:endParaRPr b="1" sz="900" u="none" cap="none" strike="noStrike"/>
                    </a:p>
                  </a:txBody>
                  <a:tcPr marT="0" marB="0" marR="0" marL="0">
                    <a:solidFill>
                      <a:srgbClr val="E9EFF7"/>
                    </a:solidFill>
                  </a:tcPr>
                </a:tc>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Pages</a:t>
                      </a:r>
                      <a:endParaRPr b="1" sz="900" u="none" cap="none" strike="noStrike"/>
                    </a:p>
                  </a:txBody>
                  <a:tcPr marT="0" marB="0" marR="0" marL="0">
                    <a:solidFill>
                      <a:srgbClr val="E9EFF7"/>
                    </a:solidFill>
                  </a:tcPr>
                </a:tc>
                <a:tc gridSpan="3">
                  <a:txBody>
                    <a:bodyPr/>
                    <a:lstStyle/>
                    <a:p>
                      <a:pPr indent="0" lvl="0" marL="0" marR="0" rtl="0" algn="l">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Modifications</a:t>
                      </a:r>
                      <a:endParaRPr b="1" sz="900" u="none" cap="none" strike="noStrike"/>
                    </a:p>
                  </a:txBody>
                  <a:tcPr marT="0" marB="0" marR="0" marL="0">
                    <a:solidFill>
                      <a:srgbClr val="E9EFF7"/>
                    </a:solidFill>
                  </a:tcPr>
                </a:tc>
                <a:tc hMerge="1"/>
                <a:tc hMerge="1"/>
                <a:tc>
                  <a:txBody>
                    <a:bodyPr/>
                    <a:lstStyle/>
                    <a:p>
                      <a:pPr indent="0" lvl="0" marL="0" marR="0" rtl="0" algn="l">
                        <a:lnSpc>
                          <a:spcPct val="115000"/>
                        </a:lnSpc>
                        <a:spcBef>
                          <a:spcPts val="0"/>
                        </a:spcBef>
                        <a:spcAft>
                          <a:spcPts val="0"/>
                        </a:spcAft>
                        <a:buNone/>
                      </a:pPr>
                      <a:r>
                        <a:rPr b="1" lang="en-US" sz="800">
                          <a:latin typeface="Century Gothic"/>
                          <a:ea typeface="Century Gothic"/>
                          <a:cs typeface="Century Gothic"/>
                          <a:sym typeface="Century Gothic"/>
                        </a:rPr>
                        <a:t>Author</a:t>
                      </a:r>
                      <a:endParaRPr b="1" sz="800" u="none" cap="none" strike="noStrike">
                        <a:latin typeface="Century Gothic"/>
                        <a:ea typeface="Century Gothic"/>
                        <a:cs typeface="Century Gothic"/>
                        <a:sym typeface="Century Gothic"/>
                      </a:endParaRPr>
                    </a:p>
                  </a:txBody>
                  <a:tcPr marT="0" marB="0" marR="0" marL="0">
                    <a:solidFill>
                      <a:srgbClr val="E9EFF7"/>
                    </a:solidFill>
                  </a:tcPr>
                </a:tc>
              </a:tr>
              <a:tr h="1979625">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a:latin typeface="Century Gothic"/>
                          <a:ea typeface="Century Gothic"/>
                          <a:cs typeface="Century Gothic"/>
                          <a:sym typeface="Century Gothic"/>
                        </a:rPr>
                        <a:t>v</a:t>
                      </a:r>
                      <a:r>
                        <a:rPr lang="en-US" sz="800" u="none" cap="none" strike="noStrike">
                          <a:latin typeface="Century Gothic"/>
                          <a:ea typeface="Century Gothic"/>
                          <a:cs typeface="Century Gothic"/>
                          <a:sym typeface="Century Gothic"/>
                        </a:rPr>
                        <a:t>0.1</a:t>
                      </a:r>
                      <a:endParaRPr sz="800" u="none" cap="none" strike="noStrike">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v</a:t>
                      </a:r>
                      <a:r>
                        <a:rPr lang="en-US" sz="800" u="none" cap="none" strike="noStrike">
                          <a:latin typeface="Century Gothic"/>
                          <a:ea typeface="Century Gothic"/>
                          <a:cs typeface="Century Gothic"/>
                          <a:sym typeface="Century Gothic"/>
                        </a:rPr>
                        <a:t>0.2</a:t>
                      </a:r>
                      <a:br>
                        <a:rPr lang="en-US" sz="800">
                          <a:latin typeface="Century Gothic"/>
                          <a:ea typeface="Century Gothic"/>
                          <a:cs typeface="Century Gothic"/>
                          <a:sym typeface="Century Gothic"/>
                        </a:rPr>
                      </a:br>
                      <a:br>
                        <a:rPr lang="en-US" sz="800">
                          <a:latin typeface="Century Gothic"/>
                          <a:ea typeface="Century Gothic"/>
                          <a:cs typeface="Century Gothic"/>
                          <a:sym typeface="Century Gothic"/>
                        </a:rPr>
                      </a:br>
                      <a:endParaRPr sz="800">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v0.3</a:t>
                      </a:r>
                      <a:endParaRPr sz="800">
                        <a:latin typeface="Century Gothic"/>
                        <a:ea typeface="Century Gothic"/>
                        <a:cs typeface="Century Gothic"/>
                        <a:sym typeface="Century Gothic"/>
                      </a:endParaRPr>
                    </a:p>
                  </a:txBody>
                  <a:tcPr marT="0" marB="0" marR="0" marL="0">
                    <a:solidFill>
                      <a:srgbClr val="E9EFF7"/>
                    </a:solidFill>
                  </a:tcPr>
                </a:tc>
                <a:tc gridSpan="2">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30/01/2023</a:t>
                      </a:r>
                      <a:endParaRPr sz="800" u="none" cap="none" strike="noStrike">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28/06/2023</a:t>
                      </a:r>
                      <a:br>
                        <a:rPr lang="en-US" sz="800">
                          <a:latin typeface="Century Gothic"/>
                          <a:ea typeface="Century Gothic"/>
                          <a:cs typeface="Century Gothic"/>
                          <a:sym typeface="Century Gothic"/>
                        </a:rPr>
                      </a:br>
                      <a:br>
                        <a:rPr lang="en-US" sz="800">
                          <a:latin typeface="Century Gothic"/>
                          <a:ea typeface="Century Gothic"/>
                          <a:cs typeface="Century Gothic"/>
                          <a:sym typeface="Century Gothic"/>
                        </a:rPr>
                      </a:br>
                      <a:endParaRPr sz="800">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20/07/2023</a:t>
                      </a:r>
                      <a:endParaRPr sz="800">
                        <a:latin typeface="Century Gothic"/>
                        <a:ea typeface="Century Gothic"/>
                        <a:cs typeface="Century Gothic"/>
                        <a:sym typeface="Century Gothic"/>
                      </a:endParaRPr>
                    </a:p>
                  </a:txBody>
                  <a:tcPr marT="0" marB="0" marR="0" marL="0">
                    <a:solidFill>
                      <a:srgbClr val="E9EFF7"/>
                    </a:solidFill>
                  </a:tcPr>
                </a:tc>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Toutes</a:t>
                      </a:r>
                      <a:endParaRPr sz="800" u="none" cap="none" strike="noStrike">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25-30</a:t>
                      </a:r>
                      <a:br>
                        <a:rPr lang="en-US" sz="800" u="none" cap="none" strike="noStrike">
                          <a:latin typeface="Century Gothic"/>
                          <a:ea typeface="Century Gothic"/>
                          <a:cs typeface="Century Gothic"/>
                          <a:sym typeface="Century Gothic"/>
                        </a:rPr>
                      </a:br>
                      <a:r>
                        <a:rPr lang="en-US" sz="800" u="none" cap="none" strike="noStrike">
                          <a:latin typeface="Century Gothic"/>
                          <a:ea typeface="Century Gothic"/>
                          <a:cs typeface="Century Gothic"/>
                          <a:sym typeface="Century Gothic"/>
                        </a:rPr>
                        <a:t>46</a:t>
                      </a:r>
                      <a:br>
                        <a:rPr lang="en-US" sz="800" u="none" cap="none" strike="noStrike">
                          <a:latin typeface="Century Gothic"/>
                          <a:ea typeface="Century Gothic"/>
                          <a:cs typeface="Century Gothic"/>
                          <a:sym typeface="Century Gothic"/>
                        </a:rPr>
                      </a:br>
                      <a:r>
                        <a:rPr lang="en-US" sz="800" u="none" cap="none" strike="noStrike">
                          <a:latin typeface="Century Gothic"/>
                          <a:ea typeface="Century Gothic"/>
                          <a:cs typeface="Century Gothic"/>
                          <a:sym typeface="Century Gothic"/>
                        </a:rPr>
                        <a:t>51</a:t>
                      </a:r>
                      <a:endParaRPr sz="800" u="none" cap="none" strike="noStrike">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4-7, 16-18</a:t>
                      </a:r>
                      <a:endParaRPr sz="800">
                        <a:latin typeface="Century Gothic"/>
                        <a:ea typeface="Century Gothic"/>
                        <a:cs typeface="Century Gothic"/>
                        <a:sym typeface="Century Gothic"/>
                      </a:endParaRPr>
                    </a:p>
                  </a:txBody>
                  <a:tcPr marT="0" marB="0" marR="0" marL="0">
                    <a:solidFill>
                      <a:srgbClr val="E9EFF7"/>
                    </a:solidFill>
                  </a:tcPr>
                </a:tc>
                <a:tc gridSpan="3">
                  <a:txBody>
                    <a:bodyPr/>
                    <a:lstStyle/>
                    <a:p>
                      <a:pPr indent="0" lvl="0" marL="0" marR="0" rtl="0" algn="l">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Création du document</a:t>
                      </a:r>
                      <a:endParaRPr sz="800" u="none" cap="none" strike="noStrike">
                        <a:latin typeface="Century Gothic"/>
                        <a:ea typeface="Century Gothic"/>
                        <a:cs typeface="Century Gothic"/>
                        <a:sym typeface="Century Gothic"/>
                      </a:endParaRPr>
                    </a:p>
                    <a:p>
                      <a:pPr indent="0" lvl="0" marL="0" marR="0" rtl="0" algn="l">
                        <a:lnSpc>
                          <a:spcPct val="115000"/>
                        </a:lnSpc>
                        <a:spcBef>
                          <a:spcPts val="40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Ajout du câblage des moteurs</a:t>
                      </a:r>
                      <a:br>
                        <a:rPr lang="en-US" sz="800" u="none" cap="none" strike="noStrike">
                          <a:latin typeface="Century Gothic"/>
                          <a:ea typeface="Century Gothic"/>
                          <a:cs typeface="Century Gothic"/>
                          <a:sym typeface="Century Gothic"/>
                        </a:rPr>
                      </a:br>
                      <a:r>
                        <a:rPr lang="en-US" sz="800" u="none" cap="none" strike="noStrike">
                          <a:latin typeface="Century Gothic"/>
                          <a:ea typeface="Century Gothic"/>
                          <a:cs typeface="Century Gothic"/>
                          <a:sym typeface="Century Gothic"/>
                        </a:rPr>
                        <a:t>Précision de l’alignement des marques et MAJ photo</a:t>
                      </a:r>
                      <a:br>
                        <a:rPr lang="en-US" sz="800" u="none" cap="none" strike="noStrike">
                          <a:latin typeface="Century Gothic"/>
                          <a:ea typeface="Century Gothic"/>
                          <a:cs typeface="Century Gothic"/>
                          <a:sym typeface="Century Gothic"/>
                        </a:rPr>
                      </a:br>
                      <a:r>
                        <a:rPr lang="en-US" sz="800" u="none" cap="none" strike="noStrike">
                          <a:latin typeface="Century Gothic"/>
                          <a:ea typeface="Century Gothic"/>
                          <a:cs typeface="Century Gothic"/>
                          <a:sym typeface="Century Gothic"/>
                        </a:rPr>
                        <a:t>Précisions du montage du câble, nouvelles photos</a:t>
                      </a:r>
                      <a:endParaRPr sz="800" u="none" cap="none" strike="noStrike">
                        <a:latin typeface="Century Gothic"/>
                        <a:ea typeface="Century Gothic"/>
                        <a:cs typeface="Century Gothic"/>
                        <a:sym typeface="Century Gothic"/>
                      </a:endParaRPr>
                    </a:p>
                    <a:p>
                      <a:pPr indent="0" lvl="0" marL="0" marR="0" rtl="0" algn="l">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Version Orbita roulements (B1) (remplace la version d’Orbita paliers)</a:t>
                      </a:r>
                      <a:endParaRPr sz="800">
                        <a:latin typeface="Century Gothic"/>
                        <a:ea typeface="Century Gothic"/>
                        <a:cs typeface="Century Gothic"/>
                        <a:sym typeface="Century Gothic"/>
                      </a:endParaRPr>
                    </a:p>
                  </a:txBody>
                  <a:tcPr marT="0" marB="0" marR="0" marL="0">
                    <a:solidFill>
                      <a:srgbClr val="E9EFF7"/>
                    </a:solidFill>
                  </a:tcPr>
                </a:tc>
                <a:tc hMerge="1"/>
                <a:tc hMerge="1"/>
                <a:tc>
                  <a:txBody>
                    <a:bodyPr/>
                    <a:lstStyle/>
                    <a:p>
                      <a:pPr indent="0" lvl="0" marL="0" marR="0" rtl="0" algn="l">
                        <a:lnSpc>
                          <a:spcPct val="115000"/>
                        </a:lnSpc>
                        <a:spcBef>
                          <a:spcPts val="400"/>
                        </a:spcBef>
                        <a:spcAft>
                          <a:spcPts val="0"/>
                        </a:spcAft>
                        <a:buClr>
                          <a:srgbClr val="000000"/>
                        </a:buClr>
                        <a:buSzPts val="1000"/>
                        <a:buFont typeface="Century Gothic"/>
                        <a:buNone/>
                      </a:pPr>
                      <a:r>
                        <a:rPr lang="en-US" sz="800">
                          <a:latin typeface="Century Gothic"/>
                          <a:ea typeface="Century Gothic"/>
                          <a:cs typeface="Century Gothic"/>
                          <a:sym typeface="Century Gothic"/>
                        </a:rPr>
                        <a:t>Augustin Crampette</a:t>
                      </a:r>
                      <a:endParaRPr sz="800">
                        <a:latin typeface="Century Gothic"/>
                        <a:ea typeface="Century Gothic"/>
                        <a:cs typeface="Century Gothic"/>
                        <a:sym typeface="Century Gothic"/>
                      </a:endParaRPr>
                    </a:p>
                    <a:p>
                      <a:pPr indent="0" lvl="0" marL="0" marR="0" rtl="0" algn="l">
                        <a:lnSpc>
                          <a:spcPct val="115000"/>
                        </a:lnSpc>
                        <a:spcBef>
                          <a:spcPts val="400"/>
                        </a:spcBef>
                        <a:spcAft>
                          <a:spcPts val="0"/>
                        </a:spcAft>
                        <a:buClr>
                          <a:srgbClr val="000000"/>
                        </a:buClr>
                        <a:buSzPts val="1000"/>
                        <a:buFont typeface="Century Gothic"/>
                        <a:buNone/>
                      </a:pPr>
                      <a:r>
                        <a:rPr lang="en-US" sz="800">
                          <a:latin typeface="Century Gothic"/>
                          <a:ea typeface="Century Gothic"/>
                          <a:cs typeface="Century Gothic"/>
                          <a:sym typeface="Century Gothic"/>
                        </a:rPr>
                        <a:t>Simon Baudry</a:t>
                      </a:r>
                      <a:br>
                        <a:rPr lang="en-US" sz="800">
                          <a:latin typeface="Century Gothic"/>
                          <a:ea typeface="Century Gothic"/>
                          <a:cs typeface="Century Gothic"/>
                          <a:sym typeface="Century Gothic"/>
                        </a:rPr>
                      </a:br>
                      <a:br>
                        <a:rPr lang="en-US" sz="800">
                          <a:latin typeface="Century Gothic"/>
                          <a:ea typeface="Century Gothic"/>
                          <a:cs typeface="Century Gothic"/>
                          <a:sym typeface="Century Gothic"/>
                        </a:rPr>
                      </a:br>
                      <a:endParaRPr sz="800">
                        <a:latin typeface="Century Gothic"/>
                        <a:ea typeface="Century Gothic"/>
                        <a:cs typeface="Century Gothic"/>
                        <a:sym typeface="Century Gothic"/>
                      </a:endParaRPr>
                    </a:p>
                    <a:p>
                      <a:pPr indent="0" lvl="0" marL="0" marR="0" rtl="0" algn="l">
                        <a:lnSpc>
                          <a:spcPct val="115000"/>
                        </a:lnSpc>
                        <a:spcBef>
                          <a:spcPts val="400"/>
                        </a:spcBef>
                        <a:spcAft>
                          <a:spcPts val="0"/>
                        </a:spcAft>
                        <a:buClr>
                          <a:srgbClr val="000000"/>
                        </a:buClr>
                        <a:buSzPts val="1000"/>
                        <a:buFont typeface="Century Gothic"/>
                        <a:buNone/>
                      </a:pPr>
                      <a:r>
                        <a:rPr lang="en-US" sz="800">
                          <a:latin typeface="Century Gothic"/>
                          <a:ea typeface="Century Gothic"/>
                          <a:cs typeface="Century Gothic"/>
                          <a:sym typeface="Century Gothic"/>
                        </a:rPr>
                        <a:t>Simon Baudry</a:t>
                      </a:r>
                      <a:endParaRPr sz="800">
                        <a:latin typeface="Century Gothic"/>
                        <a:ea typeface="Century Gothic"/>
                        <a:cs typeface="Century Gothic"/>
                        <a:sym typeface="Century Gothic"/>
                      </a:endParaRPr>
                    </a:p>
                  </a:txBody>
                  <a:tcPr marT="0" marB="0" marR="0" marL="0">
                    <a:solidFill>
                      <a:srgbClr val="E9EFF7"/>
                    </a:solidFill>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023f76b243_0_282"/>
          <p:cNvSpPr/>
          <p:nvPr/>
        </p:nvSpPr>
        <p:spPr>
          <a:xfrm>
            <a:off x="5061853" y="3215231"/>
            <a:ext cx="3469800" cy="15327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72" name="Google Shape;272;g2023f76b243_0_28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273" name="Google Shape;273;g2023f76b243_0_28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274" name="Google Shape;274;g2023f76b243_0_282"/>
          <p:cNvSpPr txBox="1"/>
          <p:nvPr>
            <p:ph idx="4294967295" type="sldNum"/>
          </p:nvPr>
        </p:nvSpPr>
        <p:spPr>
          <a:xfrm>
            <a:off x="8384085" y="4813453"/>
            <a:ext cx="2775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275" name="Google Shape;275;g2023f76b243_0_28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6" name="Google Shape;276;g2023f76b243_0_282"/>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77" name="Google Shape;277;g2023f76b243_0_28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278" name="Google Shape;278;g2023f76b243_0_28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279" name="Google Shape;279;g2023f76b243_0_28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280" name="Google Shape;280;g2023f76b243_0_282"/>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281" name="Google Shape;281;g2023f76b243_0_282">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282" name="Google Shape;282;g2023f76b243_0_282"/>
          <p:cNvSpPr txBox="1"/>
          <p:nvPr/>
        </p:nvSpPr>
        <p:spPr>
          <a:xfrm>
            <a:off x="1852930" y="607617"/>
            <a:ext cx="61530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On obtient l’assemblage suivant, à serrer à l’étau.</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Effectuer une rotation de l’ensemble dans l’étau de 90° et serrer à nouveau. à répéter 4x pour faire le tour de la pièce afin de s’assurer de l’uniformité du serrage.</a:t>
            </a:r>
            <a:endParaRPr b="0" i="0" sz="1100" u="none" cap="none" strike="noStrike">
              <a:solidFill>
                <a:srgbClr val="000000"/>
              </a:solidFill>
              <a:latin typeface="Century Gothic"/>
              <a:ea typeface="Century Gothic"/>
              <a:cs typeface="Century Gothic"/>
              <a:sym typeface="Century Gothic"/>
            </a:endParaRPr>
          </a:p>
        </p:txBody>
      </p:sp>
      <p:pic>
        <p:nvPicPr>
          <p:cNvPr id="283" name="Google Shape;283;g2023f76b243_0_282"/>
          <p:cNvPicPr preferRelativeResize="0"/>
          <p:nvPr/>
        </p:nvPicPr>
        <p:blipFill rotWithShape="1">
          <a:blip r:embed="rId5">
            <a:alphaModFix/>
          </a:blip>
          <a:srcRect b="33069" l="0" r="0" t="20961"/>
          <a:stretch/>
        </p:blipFill>
        <p:spPr>
          <a:xfrm>
            <a:off x="5914594" y="1224750"/>
            <a:ext cx="2358511" cy="1927408"/>
          </a:xfrm>
          <a:prstGeom prst="rect">
            <a:avLst/>
          </a:prstGeom>
          <a:noFill/>
          <a:ln>
            <a:noFill/>
          </a:ln>
        </p:spPr>
      </p:pic>
      <p:pic>
        <p:nvPicPr>
          <p:cNvPr id="284" name="Google Shape;284;g2023f76b243_0_282"/>
          <p:cNvPicPr preferRelativeResize="0"/>
          <p:nvPr/>
        </p:nvPicPr>
        <p:blipFill rotWithShape="1">
          <a:blip r:embed="rId6">
            <a:alphaModFix/>
          </a:blip>
          <a:srcRect b="26911" l="0" r="0" t="17621"/>
          <a:stretch/>
        </p:blipFill>
        <p:spPr>
          <a:xfrm>
            <a:off x="7024631" y="3285834"/>
            <a:ext cx="1419041" cy="1399276"/>
          </a:xfrm>
          <a:prstGeom prst="rect">
            <a:avLst/>
          </a:prstGeom>
          <a:noFill/>
          <a:ln>
            <a:noFill/>
          </a:ln>
        </p:spPr>
      </p:pic>
      <p:sp>
        <p:nvSpPr>
          <p:cNvPr id="285" name="Google Shape;285;g2023f76b243_0_282"/>
          <p:cNvSpPr/>
          <p:nvPr/>
        </p:nvSpPr>
        <p:spPr>
          <a:xfrm>
            <a:off x="5535384" y="2061497"/>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86" name="Google Shape;286;g2023f76b243_0_282"/>
          <p:cNvSpPr/>
          <p:nvPr/>
        </p:nvSpPr>
        <p:spPr>
          <a:xfrm>
            <a:off x="9324816" y="1546669"/>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87" name="Google Shape;287;g2023f76b243_0_282"/>
          <p:cNvSpPr txBox="1"/>
          <p:nvPr/>
        </p:nvSpPr>
        <p:spPr>
          <a:xfrm>
            <a:off x="5618349" y="3549459"/>
            <a:ext cx="12255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Presser jusqu’à ce que les 2 outillages soient quasiment collés</a:t>
            </a:r>
            <a:endParaRPr b="0" i="0" sz="1100" u="none" cap="none" strike="noStrike">
              <a:solidFill>
                <a:srgbClr val="000000"/>
              </a:solidFill>
              <a:latin typeface="Century Gothic"/>
              <a:ea typeface="Century Gothic"/>
              <a:cs typeface="Century Gothic"/>
              <a:sym typeface="Century Gothic"/>
            </a:endParaRPr>
          </a:p>
        </p:txBody>
      </p:sp>
      <p:pic>
        <p:nvPicPr>
          <p:cNvPr id="288" name="Google Shape;288;g2023f76b243_0_282"/>
          <p:cNvPicPr preferRelativeResize="0"/>
          <p:nvPr/>
        </p:nvPicPr>
        <p:blipFill rotWithShape="1">
          <a:blip r:embed="rId7">
            <a:alphaModFix/>
          </a:blip>
          <a:srcRect b="11803" l="14213" r="14034" t="11303"/>
          <a:stretch/>
        </p:blipFill>
        <p:spPr>
          <a:xfrm>
            <a:off x="5122809" y="3641822"/>
            <a:ext cx="495544" cy="531000"/>
          </a:xfrm>
          <a:prstGeom prst="rect">
            <a:avLst/>
          </a:prstGeom>
          <a:noFill/>
          <a:ln>
            <a:noFill/>
          </a:ln>
        </p:spPr>
      </p:pic>
      <p:grpSp>
        <p:nvGrpSpPr>
          <p:cNvPr id="289" name="Google Shape;289;g2023f76b243_0_282"/>
          <p:cNvGrpSpPr/>
          <p:nvPr/>
        </p:nvGrpSpPr>
        <p:grpSpPr>
          <a:xfrm>
            <a:off x="1603271" y="1286028"/>
            <a:ext cx="3585512" cy="2079720"/>
            <a:chOff x="4484712" y="3733623"/>
            <a:chExt cx="8868445" cy="5144002"/>
          </a:xfrm>
        </p:grpSpPr>
        <p:pic>
          <p:nvPicPr>
            <p:cNvPr id="290" name="Google Shape;290;g2023f76b243_0_282"/>
            <p:cNvPicPr preferRelativeResize="0"/>
            <p:nvPr/>
          </p:nvPicPr>
          <p:blipFill rotWithShape="1">
            <a:blip r:embed="rId8">
              <a:alphaModFix/>
            </a:blip>
            <a:srcRect b="33796" l="0" r="0" t="26283"/>
            <a:stretch/>
          </p:blipFill>
          <p:spPr>
            <a:xfrm>
              <a:off x="5432902" y="3733623"/>
              <a:ext cx="6476522" cy="4596283"/>
            </a:xfrm>
            <a:prstGeom prst="rect">
              <a:avLst/>
            </a:prstGeom>
            <a:noFill/>
            <a:ln>
              <a:noFill/>
            </a:ln>
          </p:spPr>
        </p:pic>
        <p:cxnSp>
          <p:nvCxnSpPr>
            <p:cNvPr id="291" name="Google Shape;291;g2023f76b243_0_282"/>
            <p:cNvCxnSpPr/>
            <p:nvPr/>
          </p:nvCxnSpPr>
          <p:spPr>
            <a:xfrm flipH="1">
              <a:off x="11498595" y="6002293"/>
              <a:ext cx="1854562" cy="29637"/>
            </a:xfrm>
            <a:prstGeom prst="straightConnector1">
              <a:avLst/>
            </a:prstGeom>
            <a:noFill/>
            <a:ln cap="flat" cmpd="sng" w="38100">
              <a:solidFill>
                <a:srgbClr val="CC0000"/>
              </a:solidFill>
              <a:prstDash val="dash"/>
              <a:round/>
              <a:headEnd len="sm" w="sm" type="none"/>
              <a:tailEnd len="med" w="med" type="triangle"/>
            </a:ln>
          </p:spPr>
        </p:cxnSp>
        <p:cxnSp>
          <p:nvCxnSpPr>
            <p:cNvPr id="292" name="Google Shape;292;g2023f76b243_0_282"/>
            <p:cNvCxnSpPr/>
            <p:nvPr/>
          </p:nvCxnSpPr>
          <p:spPr>
            <a:xfrm flipH="1" rot="10800000">
              <a:off x="4484712" y="6001887"/>
              <a:ext cx="1658469" cy="406"/>
            </a:xfrm>
            <a:prstGeom prst="straightConnector1">
              <a:avLst/>
            </a:prstGeom>
            <a:noFill/>
            <a:ln cap="flat" cmpd="sng" w="38100">
              <a:solidFill>
                <a:srgbClr val="CC0000"/>
              </a:solidFill>
              <a:prstDash val="dash"/>
              <a:round/>
              <a:headEnd len="sm" w="sm" type="none"/>
              <a:tailEnd len="med" w="med" type="triangle"/>
            </a:ln>
          </p:spPr>
        </p:cxnSp>
        <p:sp>
          <p:nvSpPr>
            <p:cNvPr id="293" name="Google Shape;293;g2023f76b243_0_282"/>
            <p:cNvSpPr txBox="1"/>
            <p:nvPr/>
          </p:nvSpPr>
          <p:spPr>
            <a:xfrm>
              <a:off x="6269950" y="8325625"/>
              <a:ext cx="5029500" cy="552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DC1			DC2</a:t>
              </a:r>
              <a:endParaRPr b="0" i="1" sz="1000" u="none" cap="none" strike="noStrike">
                <a:solidFill>
                  <a:srgbClr val="000000"/>
                </a:solidFill>
                <a:latin typeface="Century Gothic"/>
                <a:ea typeface="Century Gothic"/>
                <a:cs typeface="Century Gothic"/>
                <a:sym typeface="Century Gothic"/>
              </a:endParaRPr>
            </a:p>
          </p:txBody>
        </p:sp>
      </p:grpSp>
      <p:pic>
        <p:nvPicPr>
          <p:cNvPr id="294" name="Google Shape;294;g2023f76b243_0_282"/>
          <p:cNvPicPr preferRelativeResize="0"/>
          <p:nvPr/>
        </p:nvPicPr>
        <p:blipFill rotWithShape="1">
          <a:blip r:embed="rId9">
            <a:alphaModFix/>
          </a:blip>
          <a:srcRect b="0" l="0" r="0" t="0"/>
          <a:stretch/>
        </p:blipFill>
        <p:spPr>
          <a:xfrm>
            <a:off x="8273100" y="1868164"/>
            <a:ext cx="794568" cy="6623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023f76b243_0_30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300" name="Google Shape;300;g2023f76b243_0_30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301" name="Google Shape;301;g2023f76b243_0_308"/>
          <p:cNvSpPr txBox="1"/>
          <p:nvPr>
            <p:ph idx="4294967295" type="sldNum"/>
          </p:nvPr>
        </p:nvSpPr>
        <p:spPr>
          <a:xfrm>
            <a:off x="8384084" y="4813453"/>
            <a:ext cx="2457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302" name="Google Shape;302;g2023f76b243_0_30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3" name="Google Shape;303;g2023f76b243_0_308"/>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04" name="Google Shape;304;g2023f76b243_0_30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305" name="Google Shape;305;g2023f76b243_0_30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306" name="Google Shape;306;g2023f76b243_0_30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307" name="Google Shape;307;g2023f76b243_0_308"/>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308" name="Google Shape;308;g2023f76b243_0_308">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309" name="Google Shape;309;g2023f76b243_0_308"/>
          <p:cNvSpPr txBox="1"/>
          <p:nvPr/>
        </p:nvSpPr>
        <p:spPr>
          <a:xfrm>
            <a:off x="1885808" y="666210"/>
            <a:ext cx="61530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Après avoir retiré l’outillage DC2 (DC1 peut rester en place), vérifier que la couronne dentée est bien en place en passant une pointe d’outil le long.</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pic>
        <p:nvPicPr>
          <p:cNvPr id="310" name="Google Shape;310;g2023f76b243_0_308"/>
          <p:cNvPicPr preferRelativeResize="0"/>
          <p:nvPr/>
        </p:nvPicPr>
        <p:blipFill rotWithShape="1">
          <a:blip r:embed="rId5">
            <a:alphaModFix/>
          </a:blip>
          <a:srcRect b="27349" l="0" r="0" t="18210"/>
          <a:stretch/>
        </p:blipFill>
        <p:spPr>
          <a:xfrm>
            <a:off x="2269819" y="1326414"/>
            <a:ext cx="3017474" cy="2920412"/>
          </a:xfrm>
          <a:prstGeom prst="rect">
            <a:avLst/>
          </a:prstGeom>
          <a:noFill/>
          <a:ln>
            <a:noFill/>
          </a:ln>
        </p:spPr>
      </p:pic>
      <p:sp>
        <p:nvSpPr>
          <p:cNvPr id="311" name="Google Shape;311;g2023f76b243_0_308"/>
          <p:cNvSpPr txBox="1"/>
          <p:nvPr/>
        </p:nvSpPr>
        <p:spPr>
          <a:xfrm>
            <a:off x="6711047" y="2092819"/>
            <a:ext cx="20328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On doit sentir un léger décalage entre la couronne et la surface du disque :</a:t>
            </a: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latin typeface="Century Gothic"/>
                <a:ea typeface="Century Gothic"/>
                <a:cs typeface="Century Gothic"/>
                <a:sym typeface="Century Gothic"/>
              </a:rPr>
              <a:t>La couronne doit être plus enfoncée et ne doit pas dépasser.</a:t>
            </a:r>
            <a:endParaRPr b="0" i="0" sz="500" u="none" cap="none" strike="noStrike">
              <a:solidFill>
                <a:srgbClr val="000000"/>
              </a:solidFill>
              <a:latin typeface="Arial"/>
              <a:ea typeface="Arial"/>
              <a:cs typeface="Arial"/>
              <a:sym typeface="Arial"/>
            </a:endParaRPr>
          </a:p>
        </p:txBody>
      </p:sp>
      <p:sp>
        <p:nvSpPr>
          <p:cNvPr id="312" name="Google Shape;312;g2023f76b243_0_308"/>
          <p:cNvSpPr/>
          <p:nvPr/>
        </p:nvSpPr>
        <p:spPr>
          <a:xfrm>
            <a:off x="6000750" y="1982428"/>
            <a:ext cx="2743200" cy="13569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313" name="Google Shape;313;g2023f76b243_0_308"/>
          <p:cNvPicPr preferRelativeResize="0"/>
          <p:nvPr/>
        </p:nvPicPr>
        <p:blipFill rotWithShape="1">
          <a:blip r:embed="rId6">
            <a:alphaModFix/>
          </a:blip>
          <a:srcRect b="11803" l="14213" r="14034" t="11303"/>
          <a:stretch/>
        </p:blipFill>
        <p:spPr>
          <a:xfrm>
            <a:off x="6061706" y="2409019"/>
            <a:ext cx="495544" cy="53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023f76b243_0_32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319" name="Google Shape;319;g2023f76b243_0_32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320" name="Google Shape;320;g2023f76b243_0_328"/>
          <p:cNvSpPr txBox="1"/>
          <p:nvPr>
            <p:ph idx="4294967295" type="sldNum"/>
          </p:nvPr>
        </p:nvSpPr>
        <p:spPr>
          <a:xfrm>
            <a:off x="8384086" y="4813453"/>
            <a:ext cx="3192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321" name="Google Shape;321;g2023f76b243_0_32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2" name="Google Shape;322;g2023f76b243_0_328"/>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23" name="Google Shape;323;g2023f76b243_0_32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324" name="Google Shape;324;g2023f76b243_0_32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325" name="Google Shape;325;g2023f76b243_0_32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326" name="Google Shape;326;g2023f76b243_0_328"/>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327" name="Google Shape;327;g2023f76b243_0_328">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328" name="Google Shape;328;g2023f76b243_0_328"/>
          <p:cNvSpPr txBox="1"/>
          <p:nvPr/>
        </p:nvSpPr>
        <p:spPr>
          <a:xfrm>
            <a:off x="1882949" y="668610"/>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le roulement sur l’outillage DC3, comme ci - dessous :</a:t>
            </a:r>
            <a:endParaRPr b="0" i="0" sz="1100" u="none" cap="none" strike="noStrike">
              <a:solidFill>
                <a:srgbClr val="000000"/>
              </a:solidFill>
              <a:latin typeface="Century Gothic"/>
              <a:ea typeface="Century Gothic"/>
              <a:cs typeface="Century Gothic"/>
              <a:sym typeface="Century Gothic"/>
            </a:endParaRPr>
          </a:p>
        </p:txBody>
      </p:sp>
      <p:pic>
        <p:nvPicPr>
          <p:cNvPr id="329" name="Google Shape;329;g2023f76b243_0_328"/>
          <p:cNvPicPr preferRelativeResize="0"/>
          <p:nvPr/>
        </p:nvPicPr>
        <p:blipFill rotWithShape="1">
          <a:blip r:embed="rId5">
            <a:alphaModFix/>
          </a:blip>
          <a:srcRect b="40507" l="0" r="0" t="28180"/>
          <a:stretch/>
        </p:blipFill>
        <p:spPr>
          <a:xfrm>
            <a:off x="2323828" y="1362079"/>
            <a:ext cx="5016103" cy="2792192"/>
          </a:xfrm>
          <a:prstGeom prst="rect">
            <a:avLst/>
          </a:prstGeom>
          <a:noFill/>
          <a:ln>
            <a:noFill/>
          </a:ln>
        </p:spPr>
      </p:pic>
      <p:sp>
        <p:nvSpPr>
          <p:cNvPr id="330" name="Google Shape;330;g2023f76b243_0_328"/>
          <p:cNvSpPr txBox="1"/>
          <p:nvPr/>
        </p:nvSpPr>
        <p:spPr>
          <a:xfrm>
            <a:off x="2906353" y="4117481"/>
            <a:ext cx="1535100" cy="5310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DC1 + Ensemble obtenu précédemment</a:t>
            </a:r>
            <a:endParaRPr b="0" i="1" sz="1000" u="none" cap="none" strike="noStrike">
              <a:solidFill>
                <a:srgbClr val="000000"/>
              </a:solidFill>
              <a:latin typeface="Century Gothic"/>
              <a:ea typeface="Century Gothic"/>
              <a:cs typeface="Century Gothic"/>
              <a:sym typeface="Century Gothic"/>
            </a:endParaRPr>
          </a:p>
        </p:txBody>
      </p:sp>
      <p:cxnSp>
        <p:nvCxnSpPr>
          <p:cNvPr id="331" name="Google Shape;331;g2023f76b243_0_328"/>
          <p:cNvCxnSpPr/>
          <p:nvPr/>
        </p:nvCxnSpPr>
        <p:spPr>
          <a:xfrm flipH="1">
            <a:off x="6727219" y="1468472"/>
            <a:ext cx="171600" cy="538800"/>
          </a:xfrm>
          <a:prstGeom prst="straightConnector1">
            <a:avLst/>
          </a:prstGeom>
          <a:noFill/>
          <a:ln cap="flat" cmpd="sng" w="38100">
            <a:solidFill>
              <a:srgbClr val="CC0000"/>
            </a:solidFill>
            <a:prstDash val="solid"/>
            <a:round/>
            <a:headEnd len="sm" w="sm" type="none"/>
            <a:tailEnd len="med" w="med" type="triangle"/>
          </a:ln>
        </p:spPr>
      </p:cxnSp>
      <p:sp>
        <p:nvSpPr>
          <p:cNvPr id="332" name="Google Shape;332;g2023f76b243_0_328"/>
          <p:cNvSpPr txBox="1"/>
          <p:nvPr/>
        </p:nvSpPr>
        <p:spPr>
          <a:xfrm>
            <a:off x="5407669" y="4117481"/>
            <a:ext cx="18699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DC3 + Roulement</a:t>
            </a:r>
            <a:endParaRPr b="0" i="1" sz="1000" u="none" cap="none" strike="noStrike">
              <a:solidFill>
                <a:srgbClr val="000000"/>
              </a:solidFill>
              <a:latin typeface="Century Gothic"/>
              <a:ea typeface="Century Gothic"/>
              <a:cs typeface="Century Gothic"/>
              <a:sym typeface="Century Gothic"/>
            </a:endParaRPr>
          </a:p>
        </p:txBody>
      </p:sp>
      <p:sp>
        <p:nvSpPr>
          <p:cNvPr id="333" name="Google Shape;333;g2023f76b243_0_328"/>
          <p:cNvSpPr txBox="1"/>
          <p:nvPr/>
        </p:nvSpPr>
        <p:spPr>
          <a:xfrm>
            <a:off x="2526938" y="1154588"/>
            <a:ext cx="49884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Préparation de l’assemblage de la couronne dentée dans le disque</a:t>
            </a:r>
            <a:endParaRPr b="0" i="1" sz="10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023f76b243_0_34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339" name="Google Shape;339;g2023f76b243_0_34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340" name="Google Shape;340;g2023f76b243_0_348"/>
          <p:cNvSpPr txBox="1"/>
          <p:nvPr>
            <p:ph idx="4294967295" type="sldNum"/>
          </p:nvPr>
        </p:nvSpPr>
        <p:spPr>
          <a:xfrm>
            <a:off x="8384085" y="4813453"/>
            <a:ext cx="2700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341" name="Google Shape;341;g2023f76b243_0_34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2" name="Google Shape;342;g2023f76b243_0_348"/>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3" name="Google Shape;343;g2023f76b243_0_34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344" name="Google Shape;344;g2023f76b243_0_34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345" name="Google Shape;345;g2023f76b243_0_34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346" name="Google Shape;346;g2023f76b243_0_348"/>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347" name="Google Shape;347;g2023f76b243_0_348">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348" name="Google Shape;348;g2023f76b243_0_348"/>
          <p:cNvSpPr txBox="1"/>
          <p:nvPr/>
        </p:nvSpPr>
        <p:spPr>
          <a:xfrm>
            <a:off x="1854833" y="583504"/>
            <a:ext cx="6153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Puis procéder à l’assemblage suivant, en prenant soin de pré-placer correctement le roulement dans son logement : </a:t>
            </a:r>
            <a:endParaRPr b="0" i="0" sz="1100" u="none" cap="none" strike="noStrike">
              <a:solidFill>
                <a:srgbClr val="000000"/>
              </a:solidFill>
              <a:latin typeface="Century Gothic"/>
              <a:ea typeface="Century Gothic"/>
              <a:cs typeface="Century Gothic"/>
              <a:sym typeface="Century Gothic"/>
            </a:endParaRPr>
          </a:p>
        </p:txBody>
      </p:sp>
      <p:grpSp>
        <p:nvGrpSpPr>
          <p:cNvPr id="349" name="Google Shape;349;g2023f76b243_0_348"/>
          <p:cNvGrpSpPr/>
          <p:nvPr/>
        </p:nvGrpSpPr>
        <p:grpSpPr>
          <a:xfrm>
            <a:off x="1764764" y="1069571"/>
            <a:ext cx="3154218" cy="1981800"/>
            <a:chOff x="4713312" y="3374713"/>
            <a:chExt cx="8411247" cy="5284800"/>
          </a:xfrm>
        </p:grpSpPr>
        <p:pic>
          <p:nvPicPr>
            <p:cNvPr id="350" name="Google Shape;350;g2023f76b243_0_348"/>
            <p:cNvPicPr preferRelativeResize="0"/>
            <p:nvPr/>
          </p:nvPicPr>
          <p:blipFill rotWithShape="1">
            <a:blip r:embed="rId5">
              <a:alphaModFix/>
            </a:blip>
            <a:srcRect b="30232" l="0" r="0" t="23554"/>
            <a:stretch/>
          </p:blipFill>
          <p:spPr>
            <a:xfrm>
              <a:off x="5529575" y="3374713"/>
              <a:ext cx="6432363" cy="5284800"/>
            </a:xfrm>
            <a:prstGeom prst="rect">
              <a:avLst/>
            </a:prstGeom>
            <a:noFill/>
            <a:ln>
              <a:noFill/>
            </a:ln>
          </p:spPr>
        </p:pic>
        <p:grpSp>
          <p:nvGrpSpPr>
            <p:cNvPr id="351" name="Google Shape;351;g2023f76b243_0_348"/>
            <p:cNvGrpSpPr/>
            <p:nvPr/>
          </p:nvGrpSpPr>
          <p:grpSpPr>
            <a:xfrm>
              <a:off x="4713312" y="6001887"/>
              <a:ext cx="8411247" cy="30043"/>
              <a:chOff x="5002170" y="6291650"/>
              <a:chExt cx="6215360" cy="22200"/>
            </a:xfrm>
          </p:grpSpPr>
          <p:cxnSp>
            <p:nvCxnSpPr>
              <p:cNvPr id="352" name="Google Shape;352;g2023f76b243_0_348"/>
              <p:cNvCxnSpPr/>
              <p:nvPr/>
            </p:nvCxnSpPr>
            <p:spPr>
              <a:xfrm flipH="1">
                <a:off x="9847130" y="6291950"/>
                <a:ext cx="1370400" cy="21900"/>
              </a:xfrm>
              <a:prstGeom prst="straightConnector1">
                <a:avLst/>
              </a:prstGeom>
              <a:noFill/>
              <a:ln cap="flat" cmpd="sng" w="38100">
                <a:solidFill>
                  <a:srgbClr val="CC0000"/>
                </a:solidFill>
                <a:prstDash val="dash"/>
                <a:round/>
                <a:headEnd len="sm" w="sm" type="none"/>
                <a:tailEnd len="med" w="med" type="triangle"/>
              </a:ln>
            </p:spPr>
          </p:cxnSp>
          <p:cxnSp>
            <p:nvCxnSpPr>
              <p:cNvPr id="353" name="Google Shape;353;g2023f76b243_0_348"/>
              <p:cNvCxnSpPr/>
              <p:nvPr/>
            </p:nvCxnSpPr>
            <p:spPr>
              <a:xfrm flipH="1" rot="10800000">
                <a:off x="5002170" y="6291650"/>
                <a:ext cx="1225500" cy="300"/>
              </a:xfrm>
              <a:prstGeom prst="straightConnector1">
                <a:avLst/>
              </a:prstGeom>
              <a:noFill/>
              <a:ln cap="flat" cmpd="sng" w="38100">
                <a:solidFill>
                  <a:srgbClr val="CC0000"/>
                </a:solidFill>
                <a:prstDash val="dash"/>
                <a:round/>
                <a:headEnd len="sm" w="sm" type="none"/>
                <a:tailEnd len="med" w="med" type="triangle"/>
              </a:ln>
            </p:spPr>
          </p:cxnSp>
        </p:grpSp>
      </p:grpSp>
      <p:sp>
        <p:nvSpPr>
          <p:cNvPr id="354" name="Google Shape;354;g2023f76b243_0_348"/>
          <p:cNvSpPr/>
          <p:nvPr/>
        </p:nvSpPr>
        <p:spPr>
          <a:xfrm>
            <a:off x="5343309" y="1920216"/>
            <a:ext cx="4956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355" name="Google Shape;355;g2023f76b243_0_348"/>
          <p:cNvPicPr preferRelativeResize="0"/>
          <p:nvPr/>
        </p:nvPicPr>
        <p:blipFill rotWithShape="1">
          <a:blip r:embed="rId6">
            <a:alphaModFix/>
          </a:blip>
          <a:srcRect b="26197" l="0" r="0" t="17391"/>
          <a:stretch/>
        </p:blipFill>
        <p:spPr>
          <a:xfrm>
            <a:off x="5974584" y="1056276"/>
            <a:ext cx="1976175" cy="1981792"/>
          </a:xfrm>
          <a:prstGeom prst="rect">
            <a:avLst/>
          </a:prstGeom>
          <a:noFill/>
          <a:ln>
            <a:noFill/>
          </a:ln>
        </p:spPr>
      </p:pic>
      <p:sp>
        <p:nvSpPr>
          <p:cNvPr id="356" name="Google Shape;356;g2023f76b243_0_348"/>
          <p:cNvSpPr/>
          <p:nvPr/>
        </p:nvSpPr>
        <p:spPr>
          <a:xfrm>
            <a:off x="5061853" y="3215231"/>
            <a:ext cx="3469800" cy="15327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57" name="Google Shape;357;g2023f76b243_0_348"/>
          <p:cNvSpPr txBox="1"/>
          <p:nvPr/>
        </p:nvSpPr>
        <p:spPr>
          <a:xfrm>
            <a:off x="5618349" y="3549459"/>
            <a:ext cx="12255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Presser jusqu’à ce que les 2 outillages soient quasiment collés</a:t>
            </a:r>
            <a:endParaRPr b="0" i="0" sz="1100" u="none" cap="none" strike="noStrike">
              <a:solidFill>
                <a:srgbClr val="000000"/>
              </a:solidFill>
              <a:latin typeface="Century Gothic"/>
              <a:ea typeface="Century Gothic"/>
              <a:cs typeface="Century Gothic"/>
              <a:sym typeface="Century Gothic"/>
            </a:endParaRPr>
          </a:p>
        </p:txBody>
      </p:sp>
      <p:pic>
        <p:nvPicPr>
          <p:cNvPr id="358" name="Google Shape;358;g2023f76b243_0_348"/>
          <p:cNvPicPr preferRelativeResize="0"/>
          <p:nvPr/>
        </p:nvPicPr>
        <p:blipFill rotWithShape="1">
          <a:blip r:embed="rId7">
            <a:alphaModFix/>
          </a:blip>
          <a:srcRect b="11803" l="14213" r="14034" t="11303"/>
          <a:stretch/>
        </p:blipFill>
        <p:spPr>
          <a:xfrm>
            <a:off x="5122809" y="3641822"/>
            <a:ext cx="495544" cy="531000"/>
          </a:xfrm>
          <a:prstGeom prst="rect">
            <a:avLst/>
          </a:prstGeom>
          <a:noFill/>
          <a:ln>
            <a:noFill/>
          </a:ln>
        </p:spPr>
      </p:pic>
      <p:grpSp>
        <p:nvGrpSpPr>
          <p:cNvPr id="359" name="Google Shape;359;g2023f76b243_0_348"/>
          <p:cNvGrpSpPr/>
          <p:nvPr/>
        </p:nvGrpSpPr>
        <p:grpSpPr>
          <a:xfrm>
            <a:off x="7128993" y="3281967"/>
            <a:ext cx="1164540" cy="1399415"/>
            <a:chOff x="20417150" y="4874125"/>
            <a:chExt cx="4397810" cy="5284800"/>
          </a:xfrm>
        </p:grpSpPr>
        <p:pic>
          <p:nvPicPr>
            <p:cNvPr id="360" name="Google Shape;360;g2023f76b243_0_348"/>
            <p:cNvPicPr preferRelativeResize="0"/>
            <p:nvPr/>
          </p:nvPicPr>
          <p:blipFill rotWithShape="1">
            <a:blip r:embed="rId6">
              <a:alphaModFix/>
            </a:blip>
            <a:srcRect b="26197" l="0" r="37995" t="17391"/>
            <a:stretch/>
          </p:blipFill>
          <p:spPr>
            <a:xfrm>
              <a:off x="20417150" y="4874125"/>
              <a:ext cx="3267601" cy="5284800"/>
            </a:xfrm>
            <a:prstGeom prst="rect">
              <a:avLst/>
            </a:prstGeom>
            <a:noFill/>
            <a:ln>
              <a:noFill/>
            </a:ln>
          </p:spPr>
        </p:pic>
        <p:pic>
          <p:nvPicPr>
            <p:cNvPr id="361" name="Google Shape;361;g2023f76b243_0_348"/>
            <p:cNvPicPr preferRelativeResize="0"/>
            <p:nvPr/>
          </p:nvPicPr>
          <p:blipFill rotWithShape="1">
            <a:blip r:embed="rId6">
              <a:alphaModFix/>
            </a:blip>
            <a:srcRect b="26197" l="63452" r="14037" t="17391"/>
            <a:stretch/>
          </p:blipFill>
          <p:spPr>
            <a:xfrm>
              <a:off x="23628686" y="4874125"/>
              <a:ext cx="1186274" cy="5284800"/>
            </a:xfrm>
            <a:prstGeom prst="rect">
              <a:avLst/>
            </a:prstGeom>
            <a:noFill/>
            <a:ln>
              <a:noFill/>
            </a:ln>
          </p:spPr>
        </p:pic>
      </p:grpSp>
      <p:sp>
        <p:nvSpPr>
          <p:cNvPr id="362" name="Google Shape;362;g2023f76b243_0_348"/>
          <p:cNvSpPr txBox="1"/>
          <p:nvPr/>
        </p:nvSpPr>
        <p:spPr>
          <a:xfrm>
            <a:off x="2408381" y="3041813"/>
            <a:ext cx="1886100" cy="531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DC1								DC3</a:t>
            </a:r>
            <a:endParaRPr b="0" i="1" sz="1000" u="none" cap="none" strike="noStrike">
              <a:solidFill>
                <a:srgbClr val="000000"/>
              </a:solidFill>
              <a:latin typeface="Century Gothic"/>
              <a:ea typeface="Century Gothic"/>
              <a:cs typeface="Century Gothic"/>
              <a:sym typeface="Century Gothic"/>
            </a:endParaRPr>
          </a:p>
        </p:txBody>
      </p:sp>
      <p:pic>
        <p:nvPicPr>
          <p:cNvPr id="363" name="Google Shape;363;g2023f76b243_0_348"/>
          <p:cNvPicPr preferRelativeResize="0"/>
          <p:nvPr/>
        </p:nvPicPr>
        <p:blipFill rotWithShape="1">
          <a:blip r:embed="rId8">
            <a:alphaModFix/>
          </a:blip>
          <a:srcRect b="0" l="0" r="0" t="0"/>
          <a:stretch/>
        </p:blipFill>
        <p:spPr>
          <a:xfrm>
            <a:off x="8273166" y="1909903"/>
            <a:ext cx="794568" cy="6623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023f76b243_0_369"/>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369" name="Google Shape;369;g2023f76b243_0_369"/>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370" name="Google Shape;370;g2023f76b243_0_369"/>
          <p:cNvSpPr txBox="1"/>
          <p:nvPr>
            <p:ph idx="4294967295" type="sldNum"/>
          </p:nvPr>
        </p:nvSpPr>
        <p:spPr>
          <a:xfrm>
            <a:off x="8384084" y="4813453"/>
            <a:ext cx="2457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371" name="Google Shape;371;g2023f76b243_0_369"/>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2" name="Google Shape;372;g2023f76b243_0_369"/>
          <p:cNvSpPr/>
          <p:nvPr/>
        </p:nvSpPr>
        <p:spPr>
          <a:xfrm>
            <a:off x="0" y="0"/>
            <a:ext cx="1450200"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3" name="Google Shape;373;g2023f76b243_0_369"/>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374" name="Google Shape;374;g2023f76b243_0_369"/>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375" name="Google Shape;375;g2023f76b243_0_369"/>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376" name="Google Shape;376;g2023f76b243_0_369"/>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377" name="Google Shape;377;g2023f76b243_0_369">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378" name="Google Shape;378;g2023f76b243_0_369"/>
          <p:cNvSpPr txBox="1"/>
          <p:nvPr/>
        </p:nvSpPr>
        <p:spPr>
          <a:xfrm>
            <a:off x="1884038" y="736453"/>
            <a:ext cx="67119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Après avoir retiré les outillages, on obtient le sous ensemble Disque comme ci dessous :</a:t>
            </a:r>
            <a:endParaRPr b="0" i="0" sz="1100" u="none" cap="none" strike="noStrike">
              <a:solidFill>
                <a:srgbClr val="000000"/>
              </a:solidFill>
              <a:latin typeface="Century Gothic"/>
              <a:ea typeface="Century Gothic"/>
              <a:cs typeface="Century Gothic"/>
              <a:sym typeface="Century Gothic"/>
            </a:endParaRPr>
          </a:p>
        </p:txBody>
      </p:sp>
      <p:sp>
        <p:nvSpPr>
          <p:cNvPr id="379" name="Google Shape;379;g2023f76b243_0_369"/>
          <p:cNvSpPr txBox="1"/>
          <p:nvPr/>
        </p:nvSpPr>
        <p:spPr>
          <a:xfrm>
            <a:off x="2269565" y="4368642"/>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l’opération pour les 3 disques pour avoir 3x ce résultat.</a:t>
            </a:r>
            <a:endParaRPr b="0" i="0" sz="1100" u="none" cap="none" strike="noStrike">
              <a:solidFill>
                <a:srgbClr val="000000"/>
              </a:solidFill>
              <a:latin typeface="Century Gothic"/>
              <a:ea typeface="Century Gothic"/>
              <a:cs typeface="Century Gothic"/>
              <a:sym typeface="Century Gothic"/>
            </a:endParaRPr>
          </a:p>
        </p:txBody>
      </p:sp>
      <p:pic>
        <p:nvPicPr>
          <p:cNvPr id="380" name="Google Shape;380;g2023f76b243_0_369"/>
          <p:cNvPicPr preferRelativeResize="0"/>
          <p:nvPr/>
        </p:nvPicPr>
        <p:blipFill rotWithShape="1">
          <a:blip r:embed="rId5">
            <a:alphaModFix/>
          </a:blip>
          <a:srcRect b="30071" l="0" r="0" t="20132"/>
          <a:stretch/>
        </p:blipFill>
        <p:spPr>
          <a:xfrm>
            <a:off x="2196066" y="1160793"/>
            <a:ext cx="3263722" cy="2889216"/>
          </a:xfrm>
          <a:prstGeom prst="rect">
            <a:avLst/>
          </a:prstGeom>
          <a:noFill/>
          <a:ln>
            <a:noFill/>
          </a:ln>
        </p:spPr>
      </p:pic>
      <p:sp>
        <p:nvSpPr>
          <p:cNvPr id="381" name="Google Shape;381;g2023f76b243_0_369"/>
          <p:cNvSpPr/>
          <p:nvPr/>
        </p:nvSpPr>
        <p:spPr>
          <a:xfrm>
            <a:off x="6441619" y="1813913"/>
            <a:ext cx="2433000" cy="15327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2" name="Google Shape;382;g2023f76b243_0_369"/>
          <p:cNvSpPr txBox="1"/>
          <p:nvPr/>
        </p:nvSpPr>
        <p:spPr>
          <a:xfrm>
            <a:off x="7210388" y="2049094"/>
            <a:ext cx="15663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 roulement ne dépasse pas de la surface du disque.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Il doit être enfoncé d’environ 1mm</a:t>
            </a:r>
            <a:endParaRPr b="0" i="0" sz="1100" u="none" cap="none" strike="noStrike">
              <a:solidFill>
                <a:srgbClr val="000000"/>
              </a:solidFill>
              <a:latin typeface="Century Gothic"/>
              <a:ea typeface="Century Gothic"/>
              <a:cs typeface="Century Gothic"/>
              <a:sym typeface="Century Gothic"/>
            </a:endParaRPr>
          </a:p>
        </p:txBody>
      </p:sp>
      <p:pic>
        <p:nvPicPr>
          <p:cNvPr id="383" name="Google Shape;383;g2023f76b243_0_369"/>
          <p:cNvPicPr preferRelativeResize="0"/>
          <p:nvPr/>
        </p:nvPicPr>
        <p:blipFill rotWithShape="1">
          <a:blip r:embed="rId6">
            <a:alphaModFix/>
          </a:blip>
          <a:srcRect b="11803" l="14213" r="14034" t="11303"/>
          <a:stretch/>
        </p:blipFill>
        <p:spPr>
          <a:xfrm>
            <a:off x="6573000" y="2303063"/>
            <a:ext cx="495544" cy="53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035071a132_0_1"/>
          <p:cNvSpPr/>
          <p:nvPr/>
        </p:nvSpPr>
        <p:spPr>
          <a:xfrm>
            <a:off x="5853797" y="2939850"/>
            <a:ext cx="3213900" cy="16542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89" name="Google Shape;389;g2035071a132_0_1"/>
          <p:cNvSpPr txBox="1"/>
          <p:nvPr/>
        </p:nvSpPr>
        <p:spPr>
          <a:xfrm>
            <a:off x="6484556" y="2997371"/>
            <a:ext cx="13974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 roulement est bien en contact avec l’épaulement de la pièce étage.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Aucune des pièce ne doit pouvoir s’enlever facilement</a:t>
            </a:r>
            <a:endParaRPr b="0" i="0" sz="1100" u="none" cap="none" strike="noStrike">
              <a:solidFill>
                <a:srgbClr val="000000"/>
              </a:solidFill>
              <a:latin typeface="Century Gothic"/>
              <a:ea typeface="Century Gothic"/>
              <a:cs typeface="Century Gothic"/>
              <a:sym typeface="Century Gothic"/>
            </a:endParaRPr>
          </a:p>
        </p:txBody>
      </p:sp>
      <p:sp>
        <p:nvSpPr>
          <p:cNvPr id="390" name="Google Shape;390;g2035071a132_0_1"/>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391" name="Google Shape;391;g2035071a132_0_1"/>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392" name="Google Shape;392;g2035071a132_0_1"/>
          <p:cNvSpPr txBox="1"/>
          <p:nvPr>
            <p:ph idx="4294967295" type="sldNum"/>
          </p:nvPr>
        </p:nvSpPr>
        <p:spPr>
          <a:xfrm>
            <a:off x="8384084" y="4813453"/>
            <a:ext cx="1977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393" name="Google Shape;393;g2035071a132_0_1"/>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4" name="Google Shape;394;g2035071a132_0_1"/>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5" name="Google Shape;395;g2035071a132_0_1"/>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396" name="Google Shape;396;g2035071a132_0_1"/>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397" name="Google Shape;397;g2035071a132_0_1"/>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398" name="Google Shape;398;g2035071a132_0_1"/>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399" name="Google Shape;399;g2035071a132_0_1">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400" name="Google Shape;400;g2035071a132_0_1"/>
          <p:cNvSpPr txBox="1"/>
          <p:nvPr/>
        </p:nvSpPr>
        <p:spPr>
          <a:xfrm>
            <a:off x="1869881" y="616130"/>
            <a:ext cx="67119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 la pièce Etage (PP00010_stage) ainsi que de l’outillage ED.</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le sous ensemble Disque dans l’outillage et pré-placer la pièce plastique en face, prête à être montée dans le roulement. L’ensemble peut alors être pressé pour obtenir un étage complet.</a:t>
            </a:r>
            <a:endParaRPr b="0" i="0" sz="1100" u="none" cap="none" strike="noStrike">
              <a:solidFill>
                <a:srgbClr val="000000"/>
              </a:solidFill>
              <a:latin typeface="Century Gothic"/>
              <a:ea typeface="Century Gothic"/>
              <a:cs typeface="Century Gothic"/>
              <a:sym typeface="Century Gothic"/>
            </a:endParaRPr>
          </a:p>
        </p:txBody>
      </p:sp>
      <p:sp>
        <p:nvSpPr>
          <p:cNvPr id="401" name="Google Shape;401;g2035071a132_0_1"/>
          <p:cNvSpPr txBox="1"/>
          <p:nvPr/>
        </p:nvSpPr>
        <p:spPr>
          <a:xfrm>
            <a:off x="2220580" y="4625095"/>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l’opération pour les 3 sous ensembles Disque pour avoir 3x ce résultat.</a:t>
            </a:r>
            <a:endParaRPr b="0" i="0" sz="1100" u="none" cap="none" strike="noStrike">
              <a:solidFill>
                <a:srgbClr val="000000"/>
              </a:solidFill>
              <a:latin typeface="Century Gothic"/>
              <a:ea typeface="Century Gothic"/>
              <a:cs typeface="Century Gothic"/>
              <a:sym typeface="Century Gothic"/>
            </a:endParaRPr>
          </a:p>
        </p:txBody>
      </p:sp>
      <p:sp>
        <p:nvSpPr>
          <p:cNvPr id="402" name="Google Shape;402;g2035071a132_0_1"/>
          <p:cNvSpPr/>
          <p:nvPr/>
        </p:nvSpPr>
        <p:spPr>
          <a:xfrm>
            <a:off x="2976680" y="3562134"/>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403" name="Google Shape;403;g2035071a132_0_1"/>
          <p:cNvPicPr preferRelativeResize="0"/>
          <p:nvPr/>
        </p:nvPicPr>
        <p:blipFill rotWithShape="1">
          <a:blip r:embed="rId5">
            <a:alphaModFix/>
          </a:blip>
          <a:srcRect b="11803" l="14213" r="14034" t="11303"/>
          <a:stretch/>
        </p:blipFill>
        <p:spPr>
          <a:xfrm>
            <a:off x="5972789" y="3528549"/>
            <a:ext cx="444854" cy="476682"/>
          </a:xfrm>
          <a:prstGeom prst="rect">
            <a:avLst/>
          </a:prstGeom>
          <a:noFill/>
          <a:ln>
            <a:noFill/>
          </a:ln>
        </p:spPr>
      </p:pic>
      <p:pic>
        <p:nvPicPr>
          <p:cNvPr id="404" name="Google Shape;404;g2035071a132_0_1"/>
          <p:cNvPicPr preferRelativeResize="0"/>
          <p:nvPr/>
        </p:nvPicPr>
        <p:blipFill rotWithShape="1">
          <a:blip r:embed="rId6">
            <a:alphaModFix/>
          </a:blip>
          <a:srcRect b="0" l="0" r="0" t="0"/>
          <a:stretch/>
        </p:blipFill>
        <p:spPr>
          <a:xfrm>
            <a:off x="8273100" y="1868164"/>
            <a:ext cx="794568" cy="662381"/>
          </a:xfrm>
          <a:prstGeom prst="rect">
            <a:avLst/>
          </a:prstGeom>
          <a:noFill/>
          <a:ln>
            <a:noFill/>
          </a:ln>
        </p:spPr>
      </p:pic>
      <p:grpSp>
        <p:nvGrpSpPr>
          <p:cNvPr id="405" name="Google Shape;405;g2035071a132_0_1"/>
          <p:cNvGrpSpPr/>
          <p:nvPr/>
        </p:nvGrpSpPr>
        <p:grpSpPr>
          <a:xfrm>
            <a:off x="1648040" y="1204599"/>
            <a:ext cx="3556145" cy="1759128"/>
            <a:chOff x="4019696" y="4595145"/>
            <a:chExt cx="9961191" cy="4927530"/>
          </a:xfrm>
        </p:grpSpPr>
        <p:sp>
          <p:nvSpPr>
            <p:cNvPr id="406" name="Google Shape;406;g2035071a132_0_1"/>
            <p:cNvSpPr txBox="1"/>
            <p:nvPr/>
          </p:nvSpPr>
          <p:spPr>
            <a:xfrm>
              <a:off x="4019712" y="8398344"/>
              <a:ext cx="4365000" cy="1056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Ensemble obtenu précédemment</a:t>
              </a:r>
              <a:endParaRPr b="0" i="1" sz="1000" u="none" cap="none" strike="noStrike">
                <a:solidFill>
                  <a:srgbClr val="000000"/>
                </a:solidFill>
                <a:latin typeface="Century Gothic"/>
                <a:ea typeface="Century Gothic"/>
                <a:cs typeface="Century Gothic"/>
                <a:sym typeface="Century Gothic"/>
              </a:endParaRPr>
            </a:p>
          </p:txBody>
        </p:sp>
        <p:sp>
          <p:nvSpPr>
            <p:cNvPr id="407" name="Google Shape;407;g2035071a132_0_1"/>
            <p:cNvSpPr txBox="1"/>
            <p:nvPr/>
          </p:nvSpPr>
          <p:spPr>
            <a:xfrm>
              <a:off x="7800359" y="8466375"/>
              <a:ext cx="5980800" cy="1056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Pièce étage			Outillage</a:t>
              </a:r>
              <a:endParaRPr b="0" i="1" sz="1000" u="none" cap="none" strike="noStrike">
                <a:solidFill>
                  <a:srgbClr val="000000"/>
                </a:solidFill>
                <a:latin typeface="Century Gothic"/>
                <a:ea typeface="Century Gothic"/>
                <a:cs typeface="Century Gothic"/>
                <a:sym typeface="Century Gothic"/>
              </a:endParaRPr>
            </a:p>
          </p:txBody>
        </p:sp>
        <p:pic>
          <p:nvPicPr>
            <p:cNvPr id="408" name="Google Shape;408;g2035071a132_0_1"/>
            <p:cNvPicPr preferRelativeResize="0"/>
            <p:nvPr/>
          </p:nvPicPr>
          <p:blipFill rotWithShape="1">
            <a:blip r:embed="rId7">
              <a:alphaModFix/>
            </a:blip>
            <a:srcRect b="3984" l="0" r="0" t="13662"/>
            <a:stretch/>
          </p:blipFill>
          <p:spPr>
            <a:xfrm>
              <a:off x="4019696" y="4595145"/>
              <a:ext cx="9961191" cy="3921870"/>
            </a:xfrm>
            <a:prstGeom prst="rect">
              <a:avLst/>
            </a:prstGeom>
            <a:noFill/>
            <a:ln>
              <a:noFill/>
            </a:ln>
          </p:spPr>
        </p:pic>
      </p:grpSp>
      <p:grpSp>
        <p:nvGrpSpPr>
          <p:cNvPr id="409" name="Google Shape;409;g2035071a132_0_1"/>
          <p:cNvGrpSpPr/>
          <p:nvPr/>
        </p:nvGrpSpPr>
        <p:grpSpPr>
          <a:xfrm>
            <a:off x="5783868" y="1204937"/>
            <a:ext cx="1660434" cy="1576282"/>
            <a:chOff x="-6456338" y="5402462"/>
            <a:chExt cx="7017896" cy="6662223"/>
          </a:xfrm>
        </p:grpSpPr>
        <p:pic>
          <p:nvPicPr>
            <p:cNvPr id="410" name="Google Shape;410;g2035071a132_0_1"/>
            <p:cNvPicPr preferRelativeResize="0"/>
            <p:nvPr/>
          </p:nvPicPr>
          <p:blipFill rotWithShape="1">
            <a:blip r:embed="rId8">
              <a:alphaModFix/>
            </a:blip>
            <a:srcRect b="5741" l="0" r="0" t="3825"/>
            <a:stretch/>
          </p:blipFill>
          <p:spPr>
            <a:xfrm>
              <a:off x="-5582291" y="5402462"/>
              <a:ext cx="5269805" cy="6662223"/>
            </a:xfrm>
            <a:prstGeom prst="rect">
              <a:avLst/>
            </a:prstGeom>
            <a:noFill/>
            <a:ln>
              <a:noFill/>
            </a:ln>
          </p:spPr>
        </p:pic>
        <p:grpSp>
          <p:nvGrpSpPr>
            <p:cNvPr id="411" name="Google Shape;411;g2035071a132_0_1"/>
            <p:cNvGrpSpPr/>
            <p:nvPr/>
          </p:nvGrpSpPr>
          <p:grpSpPr>
            <a:xfrm>
              <a:off x="-6456338" y="8696512"/>
              <a:ext cx="7017896" cy="29831"/>
              <a:chOff x="5002170" y="6291650"/>
              <a:chExt cx="5185765" cy="22043"/>
            </a:xfrm>
          </p:grpSpPr>
          <p:cxnSp>
            <p:nvCxnSpPr>
              <p:cNvPr id="412" name="Google Shape;412;g2035071a132_0_1"/>
              <p:cNvCxnSpPr/>
              <p:nvPr/>
            </p:nvCxnSpPr>
            <p:spPr>
              <a:xfrm flipH="1">
                <a:off x="8817535" y="6291793"/>
                <a:ext cx="1370400" cy="21900"/>
              </a:xfrm>
              <a:prstGeom prst="straightConnector1">
                <a:avLst/>
              </a:prstGeom>
              <a:noFill/>
              <a:ln cap="flat" cmpd="sng" w="38100">
                <a:solidFill>
                  <a:srgbClr val="CC0000"/>
                </a:solidFill>
                <a:prstDash val="dash"/>
                <a:round/>
                <a:headEnd len="sm" w="sm" type="none"/>
                <a:tailEnd len="med" w="med" type="triangle"/>
              </a:ln>
            </p:spPr>
          </p:cxnSp>
          <p:cxnSp>
            <p:nvCxnSpPr>
              <p:cNvPr id="413" name="Google Shape;413;g2035071a132_0_1"/>
              <p:cNvCxnSpPr/>
              <p:nvPr/>
            </p:nvCxnSpPr>
            <p:spPr>
              <a:xfrm flipH="1" rot="10800000">
                <a:off x="5002170" y="6291650"/>
                <a:ext cx="1225500" cy="300"/>
              </a:xfrm>
              <a:prstGeom prst="straightConnector1">
                <a:avLst/>
              </a:prstGeom>
              <a:noFill/>
              <a:ln cap="flat" cmpd="sng" w="38100">
                <a:solidFill>
                  <a:srgbClr val="CC0000"/>
                </a:solidFill>
                <a:prstDash val="dash"/>
                <a:round/>
                <a:headEnd len="sm" w="sm" type="none"/>
                <a:tailEnd len="med" w="med" type="triangle"/>
              </a:ln>
            </p:spPr>
          </p:cxnSp>
        </p:grpSp>
      </p:grpSp>
      <p:pic>
        <p:nvPicPr>
          <p:cNvPr id="414" name="Google Shape;414;g2035071a132_0_1"/>
          <p:cNvPicPr preferRelativeResize="0"/>
          <p:nvPr/>
        </p:nvPicPr>
        <p:blipFill rotWithShape="1">
          <a:blip r:embed="rId9">
            <a:alphaModFix/>
          </a:blip>
          <a:srcRect b="0" l="0" r="0" t="0"/>
          <a:stretch/>
        </p:blipFill>
        <p:spPr>
          <a:xfrm>
            <a:off x="3336150" y="2966663"/>
            <a:ext cx="1794699" cy="1576078"/>
          </a:xfrm>
          <a:prstGeom prst="rect">
            <a:avLst/>
          </a:prstGeom>
          <a:noFill/>
          <a:ln>
            <a:noFill/>
          </a:ln>
        </p:spPr>
      </p:pic>
      <p:pic>
        <p:nvPicPr>
          <p:cNvPr id="415" name="Google Shape;415;g2035071a132_0_1"/>
          <p:cNvPicPr preferRelativeResize="0"/>
          <p:nvPr/>
        </p:nvPicPr>
        <p:blipFill rotWithShape="1">
          <a:blip r:embed="rId10">
            <a:alphaModFix/>
          </a:blip>
          <a:srcRect b="0" l="0" r="0" t="0"/>
          <a:stretch/>
        </p:blipFill>
        <p:spPr>
          <a:xfrm>
            <a:off x="7948711" y="2978854"/>
            <a:ext cx="1068404" cy="15760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032ee7656a_0_9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421" name="Google Shape;421;g2032ee7656a_0_9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422" name="Google Shape;422;g2032ee7656a_0_9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3" name="Google Shape;423;g2032ee7656a_0_92"/>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4" name="Google Shape;424;g2032ee7656a_0_9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425" name="Google Shape;425;g2032ee7656a_0_9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426" name="Google Shape;426;g2032ee7656a_0_9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427" name="Google Shape;427;g2032ee7656a_0_92"/>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428" name="Google Shape;428;g2032ee7656a_0_92">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429" name="Google Shape;429;g2032ee7656a_0_92"/>
          <p:cNvSpPr txBox="1"/>
          <p:nvPr/>
        </p:nvSpPr>
        <p:spPr>
          <a:xfrm>
            <a:off x="1974777" y="4304338"/>
            <a:ext cx="61530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et serrer à </a:t>
            </a:r>
            <a:r>
              <a:rPr b="1" lang="en-US" sz="1100">
                <a:latin typeface="Century Gothic"/>
                <a:ea typeface="Century Gothic"/>
                <a:cs typeface="Century Gothic"/>
                <a:sym typeface="Century Gothic"/>
              </a:rPr>
              <a:t>22</a:t>
            </a:r>
            <a:r>
              <a:rPr b="1" i="0" lang="en-US" sz="1100" u="none" cap="none" strike="noStrike">
                <a:solidFill>
                  <a:srgbClr val="000000"/>
                </a:solidFill>
                <a:latin typeface="Century Gothic"/>
                <a:ea typeface="Century Gothic"/>
                <a:cs typeface="Century Gothic"/>
                <a:sym typeface="Century Gothic"/>
              </a:rPr>
              <a:t> </a:t>
            </a:r>
            <a:r>
              <a:rPr b="1" lang="en-US" sz="1100">
                <a:latin typeface="Century Gothic"/>
                <a:ea typeface="Century Gothic"/>
                <a:cs typeface="Century Gothic"/>
                <a:sym typeface="Century Gothic"/>
              </a:rPr>
              <a:t>c</a:t>
            </a:r>
            <a:r>
              <a:rPr b="1" i="0" lang="en-US" sz="1100" u="none" cap="none" strike="noStrike">
                <a:solidFill>
                  <a:srgbClr val="000000"/>
                </a:solidFill>
                <a:latin typeface="Century Gothic"/>
                <a:ea typeface="Century Gothic"/>
                <a:cs typeface="Century Gothic"/>
                <a:sym typeface="Century Gothic"/>
              </a:rPr>
              <a:t>N.m</a:t>
            </a:r>
            <a:r>
              <a:rPr b="0" i="0" lang="en-US" sz="1100" u="none" cap="none" strike="noStrike">
                <a:solidFill>
                  <a:srgbClr val="000000"/>
                </a:solidFill>
                <a:latin typeface="Century Gothic"/>
                <a:ea typeface="Century Gothic"/>
                <a:cs typeface="Century Gothic"/>
                <a:sym typeface="Century Gothic"/>
              </a:rPr>
              <a:t> 6x vis thermoplastiques M2.5x8.</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vis sont situées dans les enfoncements pour têtes de vis (entourés), 3 sur chaque assiette. Les trous plus gros sont destinés aux vis de fixation de la tête </a:t>
            </a:r>
            <a:endParaRPr b="0" i="0" sz="1100" u="none" cap="none" strike="noStrike">
              <a:solidFill>
                <a:srgbClr val="000000"/>
              </a:solidFill>
              <a:latin typeface="Century Gothic"/>
              <a:ea typeface="Century Gothic"/>
              <a:cs typeface="Century Gothic"/>
              <a:sym typeface="Century Gothic"/>
            </a:endParaRPr>
          </a:p>
        </p:txBody>
      </p:sp>
      <p:sp>
        <p:nvSpPr>
          <p:cNvPr id="430" name="Google Shape;430;g2032ee7656a_0_92"/>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431" name="Google Shape;431;g2032ee7656a_0_92"/>
          <p:cNvSpPr txBox="1"/>
          <p:nvPr/>
        </p:nvSpPr>
        <p:spPr>
          <a:xfrm>
            <a:off x="1811616" y="481453"/>
            <a:ext cx="72426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Se munir de la pièce plateforme (MP00015_plate_ring)</a:t>
            </a:r>
            <a:r>
              <a:rPr lang="en-US" sz="1100">
                <a:latin typeface="Century Gothic"/>
                <a:ea typeface="Century Gothic"/>
                <a:cs typeface="Century Gothic"/>
                <a:sym typeface="Century Gothic"/>
              </a:rPr>
              <a:t>, </a:t>
            </a:r>
            <a:r>
              <a:rPr b="0" i="0" lang="en-US" sz="1100" u="none" cap="none" strike="noStrike">
                <a:solidFill>
                  <a:srgbClr val="000000"/>
                </a:solidFill>
                <a:latin typeface="Century Gothic"/>
                <a:ea typeface="Century Gothic"/>
                <a:cs typeface="Century Gothic"/>
                <a:sym typeface="Century Gothic"/>
              </a:rPr>
              <a:t>des 2 pièces </a:t>
            </a:r>
            <a:r>
              <a:rPr lang="en-US" sz="1100">
                <a:latin typeface="Century Gothic"/>
                <a:ea typeface="Century Gothic"/>
                <a:cs typeface="Century Gothic"/>
                <a:sym typeface="Century Gothic"/>
              </a:rPr>
              <a:t>a</a:t>
            </a:r>
            <a:r>
              <a:rPr b="0" i="0" lang="en-US" sz="1100" u="none" cap="none" strike="noStrike">
                <a:solidFill>
                  <a:srgbClr val="000000"/>
                </a:solidFill>
                <a:latin typeface="Century Gothic"/>
                <a:ea typeface="Century Gothic"/>
                <a:cs typeface="Century Gothic"/>
                <a:sym typeface="Century Gothic"/>
              </a:rPr>
              <a:t>ssiettes (PP00016_plate) et de la </a:t>
            </a:r>
            <a:r>
              <a:rPr lang="en-US" sz="1100">
                <a:latin typeface="Century Gothic"/>
                <a:ea typeface="Century Gothic"/>
                <a:cs typeface="Century Gothic"/>
                <a:sym typeface="Century Gothic"/>
              </a:rPr>
              <a:t>s</a:t>
            </a:r>
            <a:r>
              <a:rPr b="0" i="0" lang="en-US" sz="1100" u="none" cap="none" strike="noStrike">
                <a:solidFill>
                  <a:srgbClr val="000000"/>
                </a:solidFill>
                <a:latin typeface="Century Gothic"/>
                <a:ea typeface="Century Gothic"/>
                <a:cs typeface="Century Gothic"/>
                <a:sym typeface="Century Gothic"/>
              </a:rPr>
              <a:t>phère (PP00014_ball).</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Procéder au montage de la plateforme en plaçant une pièce assiette de chaque côté de la pièce métal avec la sphère au milieu, entre les 2 pièces plastiques.</a:t>
            </a:r>
            <a:endParaRPr b="0" i="0" sz="1100" u="none" cap="none" strike="noStrike">
              <a:solidFill>
                <a:srgbClr val="000000"/>
              </a:solidFill>
              <a:latin typeface="Century Gothic"/>
              <a:ea typeface="Century Gothic"/>
              <a:cs typeface="Century Gothic"/>
              <a:sym typeface="Century Gothic"/>
            </a:endParaRPr>
          </a:p>
        </p:txBody>
      </p:sp>
      <p:sp>
        <p:nvSpPr>
          <p:cNvPr id="432" name="Google Shape;432;g2032ee7656a_0_92"/>
          <p:cNvSpPr txBox="1"/>
          <p:nvPr/>
        </p:nvSpPr>
        <p:spPr>
          <a:xfrm>
            <a:off x="0" y="0"/>
            <a:ext cx="1125000" cy="210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Procéder au montage de la plateforme en plaçant une pièce plastique de chaque côté de la pièce métal avec la sphère au milieu, entre les 2 pièces plastiques.</a:t>
            </a:r>
            <a:endParaRPr b="0" i="0" sz="500" u="none" cap="none" strike="noStrike">
              <a:solidFill>
                <a:srgbClr val="000000"/>
              </a:solidFill>
              <a:latin typeface="Arial"/>
              <a:ea typeface="Arial"/>
              <a:cs typeface="Arial"/>
              <a:sym typeface="Arial"/>
            </a:endParaRPr>
          </a:p>
        </p:txBody>
      </p:sp>
      <p:sp>
        <p:nvSpPr>
          <p:cNvPr id="433" name="Google Shape;433;g2032ee7656a_0_92"/>
          <p:cNvSpPr txBox="1"/>
          <p:nvPr/>
        </p:nvSpPr>
        <p:spPr>
          <a:xfrm>
            <a:off x="4931048" y="3877575"/>
            <a:ext cx="22536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Pièces assiette		Sphère</a:t>
            </a:r>
            <a:endParaRPr b="0" i="1" sz="1000" u="none" cap="none" strike="noStrike">
              <a:solidFill>
                <a:srgbClr val="000000"/>
              </a:solidFill>
              <a:latin typeface="Century Gothic"/>
              <a:ea typeface="Century Gothic"/>
              <a:cs typeface="Century Gothic"/>
              <a:sym typeface="Century Gothic"/>
            </a:endParaRPr>
          </a:p>
        </p:txBody>
      </p:sp>
      <p:sp>
        <p:nvSpPr>
          <p:cNvPr id="434" name="Google Shape;434;g2032ee7656a_0_92"/>
          <p:cNvSpPr txBox="1"/>
          <p:nvPr/>
        </p:nvSpPr>
        <p:spPr>
          <a:xfrm>
            <a:off x="3572608" y="3877575"/>
            <a:ext cx="1558500" cy="377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Ensemble obtenu précédemment</a:t>
            </a:r>
            <a:endParaRPr b="0" i="1" sz="1000" u="none" cap="none" strike="noStrike">
              <a:solidFill>
                <a:srgbClr val="000000"/>
              </a:solidFill>
              <a:latin typeface="Century Gothic"/>
              <a:ea typeface="Century Gothic"/>
              <a:cs typeface="Century Gothic"/>
              <a:sym typeface="Century Gothic"/>
            </a:endParaRPr>
          </a:p>
        </p:txBody>
      </p:sp>
      <p:pic>
        <p:nvPicPr>
          <p:cNvPr id="435" name="Google Shape;435;g2032ee7656a_0_92"/>
          <p:cNvPicPr preferRelativeResize="0"/>
          <p:nvPr/>
        </p:nvPicPr>
        <p:blipFill>
          <a:blip r:embed="rId5">
            <a:alphaModFix/>
          </a:blip>
          <a:stretch>
            <a:fillRect/>
          </a:stretch>
        </p:blipFill>
        <p:spPr>
          <a:xfrm>
            <a:off x="3409448" y="1272928"/>
            <a:ext cx="3775342" cy="26046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g2032ee7656a_0_110"/>
          <p:cNvSpPr/>
          <p:nvPr/>
        </p:nvSpPr>
        <p:spPr>
          <a:xfrm>
            <a:off x="5804803" y="2710547"/>
            <a:ext cx="2902500" cy="8316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1" name="Google Shape;441;g2032ee7656a_0_11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442" name="Google Shape;442;g2032ee7656a_0_11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443" name="Google Shape;443;g2032ee7656a_0_11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4" name="Google Shape;444;g2032ee7656a_0_110"/>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45" name="Google Shape;445;g2032ee7656a_0_11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446" name="Google Shape;446;g2032ee7656a_0_11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447" name="Google Shape;447;g2032ee7656a_0_11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448" name="Google Shape;448;g2032ee7656a_0_110"/>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449" name="Google Shape;449;g2032ee7656a_0_110">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450" name="Google Shape;450;g2032ee7656a_0_110"/>
          <p:cNvSpPr txBox="1"/>
          <p:nvPr/>
        </p:nvSpPr>
        <p:spPr>
          <a:xfrm>
            <a:off x="2021699" y="700710"/>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le résultat</a:t>
            </a:r>
            <a:endParaRPr b="0" i="0" sz="1100" u="none" cap="none" strike="noStrike">
              <a:solidFill>
                <a:srgbClr val="000000"/>
              </a:solidFill>
              <a:latin typeface="Century Gothic"/>
              <a:ea typeface="Century Gothic"/>
              <a:cs typeface="Century Gothic"/>
              <a:sym typeface="Century Gothic"/>
            </a:endParaRPr>
          </a:p>
        </p:txBody>
      </p:sp>
      <p:sp>
        <p:nvSpPr>
          <p:cNvPr id="451" name="Google Shape;451;g2032ee7656a_0_11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452" name="Google Shape;452;g2032ee7656a_0_110"/>
          <p:cNvSpPr txBox="1"/>
          <p:nvPr/>
        </p:nvSpPr>
        <p:spPr>
          <a:xfrm>
            <a:off x="6553887" y="2826356"/>
            <a:ext cx="20676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La sphère doit pouvoir tourner dans toutes les directions sans frottement trop important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sp>
        <p:nvSpPr>
          <p:cNvPr id="453" name="Google Shape;453;g2032ee7656a_0_110"/>
          <p:cNvSpPr txBox="1"/>
          <p:nvPr/>
        </p:nvSpPr>
        <p:spPr>
          <a:xfrm>
            <a:off x="5672510" y="1102181"/>
            <a:ext cx="33327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Noter la présence d’une marque sur les pièces assiette, cela aura de l’importance pour plus tard lors de l’assemblage de la tête.</a:t>
            </a:r>
            <a:endParaRPr b="0" i="0" sz="1100" u="none" cap="none" strike="noStrike">
              <a:solidFill>
                <a:srgbClr val="000000"/>
              </a:solidFill>
              <a:latin typeface="Century Gothic"/>
              <a:ea typeface="Century Gothic"/>
              <a:cs typeface="Century Gothic"/>
              <a:sym typeface="Century Gothic"/>
            </a:endParaRPr>
          </a:p>
        </p:txBody>
      </p:sp>
      <p:pic>
        <p:nvPicPr>
          <p:cNvPr id="454" name="Google Shape;454;g2032ee7656a_0_110"/>
          <p:cNvPicPr preferRelativeResize="0"/>
          <p:nvPr/>
        </p:nvPicPr>
        <p:blipFill rotWithShape="1">
          <a:blip r:embed="rId5">
            <a:alphaModFix/>
          </a:blip>
          <a:srcRect b="11803" l="14213" r="14034" t="11303"/>
          <a:stretch/>
        </p:blipFill>
        <p:spPr>
          <a:xfrm>
            <a:off x="5990972" y="2826352"/>
            <a:ext cx="444854" cy="476682"/>
          </a:xfrm>
          <a:prstGeom prst="rect">
            <a:avLst/>
          </a:prstGeom>
          <a:noFill/>
          <a:ln>
            <a:noFill/>
          </a:ln>
        </p:spPr>
      </p:pic>
      <p:sp>
        <p:nvSpPr>
          <p:cNvPr id="455" name="Google Shape;455;g2032ee7656a_0_110"/>
          <p:cNvSpPr/>
          <p:nvPr/>
        </p:nvSpPr>
        <p:spPr>
          <a:xfrm>
            <a:off x="2669719" y="2008416"/>
            <a:ext cx="514500" cy="230700"/>
          </a:xfrm>
          <a:prstGeom prst="rect">
            <a:avLst/>
          </a:prstGeom>
          <a:noFill/>
          <a:ln cap="flat" cmpd="sng" w="28575">
            <a:solidFill>
              <a:srgbClr val="CC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456" name="Google Shape;456;g2032ee7656a_0_110"/>
          <p:cNvPicPr preferRelativeResize="0"/>
          <p:nvPr/>
        </p:nvPicPr>
        <p:blipFill>
          <a:blip r:embed="rId6">
            <a:alphaModFix/>
          </a:blip>
          <a:stretch>
            <a:fillRect/>
          </a:stretch>
        </p:blipFill>
        <p:spPr>
          <a:xfrm>
            <a:off x="2012044" y="1018444"/>
            <a:ext cx="3412613" cy="3245982"/>
          </a:xfrm>
          <a:prstGeom prst="rect">
            <a:avLst/>
          </a:prstGeom>
          <a:noFill/>
          <a:ln>
            <a:noFill/>
          </a:ln>
        </p:spPr>
      </p:pic>
      <p:cxnSp>
        <p:nvCxnSpPr>
          <p:cNvPr id="457" name="Google Shape;457;g2032ee7656a_0_110"/>
          <p:cNvCxnSpPr>
            <a:stCxn id="453" idx="1"/>
          </p:cNvCxnSpPr>
          <p:nvPr/>
        </p:nvCxnSpPr>
        <p:spPr>
          <a:xfrm flipH="1">
            <a:off x="4594910" y="1390781"/>
            <a:ext cx="1077600" cy="486000"/>
          </a:xfrm>
          <a:prstGeom prst="straightConnector1">
            <a:avLst/>
          </a:prstGeom>
          <a:noFill/>
          <a:ln cap="flat" cmpd="sng" w="38100">
            <a:solidFill>
              <a:srgbClr val="FF0000"/>
            </a:solidFill>
            <a:prstDash val="solid"/>
            <a:round/>
            <a:headEnd len="sm" w="sm" type="none"/>
            <a:tailEnd len="sm" w="sm"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2131fff0b56_0_2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463" name="Google Shape;463;g2131fff0b56_0_2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464" name="Google Shape;464;g2131fff0b56_0_2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5" name="Google Shape;465;g2131fff0b56_0_22"/>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66" name="Google Shape;466;g2131fff0b56_0_2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467" name="Google Shape;467;g2131fff0b56_0_2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468" name="Google Shape;468;g2131fff0b56_0_2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469" name="Google Shape;469;g2131fff0b56_0_22"/>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470" name="Google Shape;470;g2131fff0b56_0_22">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471" name="Google Shape;471;g2131fff0b56_0_22"/>
          <p:cNvSpPr txBox="1"/>
          <p:nvPr/>
        </p:nvSpPr>
        <p:spPr>
          <a:xfrm>
            <a:off x="1681584" y="524213"/>
            <a:ext cx="6096300" cy="1931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des éléments suivants : </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3 sous-ensembles de bras complets assemblés précédemment.</a:t>
            </a:r>
            <a:endParaRPr b="0" i="0" sz="1100" u="none" cap="none" strike="noStrike">
              <a:solidFill>
                <a:srgbClr val="000000"/>
              </a:solidFill>
              <a:latin typeface="Century Gothic"/>
              <a:ea typeface="Century Gothic"/>
              <a:cs typeface="Century Gothic"/>
              <a:sym typeface="Century Gothic"/>
            </a:endParaRPr>
          </a:p>
          <a:p>
            <a:pPr indent="-158750" lvl="0" marL="177800" rtl="0" algn="l">
              <a:spcBef>
                <a:spcPts val="0"/>
              </a:spcBef>
              <a:spcAft>
                <a:spcPts val="0"/>
              </a:spcAft>
              <a:buSzPts val="1100"/>
              <a:buFont typeface="Century Gothic"/>
              <a:buChar char="-"/>
            </a:pPr>
            <a:r>
              <a:rPr lang="en-US" sz="1100">
                <a:latin typeface="Century Gothic"/>
                <a:ea typeface="Century Gothic"/>
                <a:cs typeface="Century Gothic"/>
                <a:sym typeface="Century Gothic"/>
              </a:rPr>
              <a:t>3 </a:t>
            </a:r>
            <a:r>
              <a:rPr lang="en-US" sz="1100">
                <a:latin typeface="Century Gothic"/>
                <a:ea typeface="Century Gothic"/>
                <a:cs typeface="Century Gothic"/>
                <a:sym typeface="Century Gothic"/>
              </a:rPr>
              <a:t>Boulons épaulés (STD_screwed_axis_3x4x6)</a:t>
            </a:r>
            <a:endParaRPr sz="1100">
              <a:latin typeface="Century Gothic"/>
              <a:ea typeface="Century Gothic"/>
              <a:cs typeface="Century Gothic"/>
              <a:sym typeface="Century Gothic"/>
            </a:endParaRPr>
          </a:p>
          <a:p>
            <a:pPr indent="-158750" lvl="0" marL="177800" rtl="0" algn="l">
              <a:spcBef>
                <a:spcPts val="0"/>
              </a:spcBef>
              <a:spcAft>
                <a:spcPts val="0"/>
              </a:spcAft>
              <a:buSzPts val="1100"/>
              <a:buFont typeface="Century Gothic"/>
              <a:buChar char="-"/>
            </a:pPr>
            <a:r>
              <a:rPr lang="en-US" sz="1100">
                <a:latin typeface="Century Gothic"/>
                <a:ea typeface="Century Gothic"/>
                <a:cs typeface="Century Gothic"/>
                <a:sym typeface="Century Gothic"/>
              </a:rPr>
              <a:t>3 Rondelles 4x6 (STD_washer_4x6x0.3)</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Procéder de la même manière que pour le montage des bras lunes sur bras montants : </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Placer la rondelle sur le boulon épaulé</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Insérer le boulon dans les roulements du bras-lune, de l’extérieur vers l’intérieur (voir photo)</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Ajouter du </a:t>
            </a:r>
            <a:r>
              <a:rPr b="1" lang="en-US" sz="1100">
                <a:latin typeface="Century Gothic"/>
                <a:ea typeface="Century Gothic"/>
                <a:cs typeface="Century Gothic"/>
                <a:sym typeface="Century Gothic"/>
              </a:rPr>
              <a:t>frein filet fort</a:t>
            </a:r>
            <a:r>
              <a:rPr lang="en-US" sz="1100">
                <a:latin typeface="Century Gothic"/>
                <a:ea typeface="Century Gothic"/>
                <a:cs typeface="Century Gothic"/>
                <a:sym typeface="Century Gothic"/>
              </a:rPr>
              <a:t> et visser dans un des trous taraudés du sous-ensemble plateforme.</a:t>
            </a:r>
            <a:endParaRPr sz="1100">
              <a:latin typeface="Century Gothic"/>
              <a:ea typeface="Century Gothic"/>
              <a:cs typeface="Century Gothic"/>
              <a:sym typeface="Century Gothic"/>
            </a:endParaRPr>
          </a:p>
        </p:txBody>
      </p:sp>
      <p:sp>
        <p:nvSpPr>
          <p:cNvPr id="472" name="Google Shape;472;g2131fff0b56_0_22"/>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473" name="Google Shape;473;g2131fff0b56_0_22"/>
          <p:cNvGrpSpPr/>
          <p:nvPr/>
        </p:nvGrpSpPr>
        <p:grpSpPr>
          <a:xfrm>
            <a:off x="4803281" y="2825095"/>
            <a:ext cx="2276888" cy="1294303"/>
            <a:chOff x="17717438" y="9068825"/>
            <a:chExt cx="6071700" cy="3451475"/>
          </a:xfrm>
        </p:grpSpPr>
        <p:sp>
          <p:nvSpPr>
            <p:cNvPr id="474" name="Google Shape;474;g2131fff0b56_0_22"/>
            <p:cNvSpPr/>
            <p:nvPr/>
          </p:nvSpPr>
          <p:spPr>
            <a:xfrm>
              <a:off x="17717438" y="9068825"/>
              <a:ext cx="6071700" cy="34266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5" name="Google Shape;475;g2131fff0b56_0_22"/>
            <p:cNvSpPr txBox="1"/>
            <p:nvPr/>
          </p:nvSpPr>
          <p:spPr>
            <a:xfrm>
              <a:off x="19165825" y="9175000"/>
              <a:ext cx="4623300" cy="3345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bras doivent pouvoir pivoter librement et sans jeu (ni axial ni radial).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Le serrage n’est pas fort (autour de </a:t>
              </a:r>
              <a:r>
                <a:rPr b="1" lang="en-US" sz="1100">
                  <a:latin typeface="Century Gothic"/>
                  <a:ea typeface="Century Gothic"/>
                  <a:cs typeface="Century Gothic"/>
                  <a:sym typeface="Century Gothic"/>
                </a:rPr>
                <a:t>10 mN.m</a:t>
              </a:r>
              <a:r>
                <a:rPr lang="en-US" sz="1100">
                  <a:latin typeface="Century Gothic"/>
                  <a:ea typeface="Century Gothic"/>
                  <a:cs typeface="Century Gothic"/>
                  <a:sym typeface="Century Gothic"/>
                </a:rPr>
                <a:t>) pour éviter l’écrasement des roulements.</a:t>
              </a:r>
              <a:endParaRPr sz="1100">
                <a:latin typeface="Century Gothic"/>
                <a:ea typeface="Century Gothic"/>
                <a:cs typeface="Century Gothic"/>
                <a:sym typeface="Century Gothic"/>
              </a:endParaRPr>
            </a:p>
          </p:txBody>
        </p:sp>
        <p:pic>
          <p:nvPicPr>
            <p:cNvPr id="476" name="Google Shape;476;g2131fff0b56_0_22"/>
            <p:cNvPicPr preferRelativeResize="0"/>
            <p:nvPr/>
          </p:nvPicPr>
          <p:blipFill rotWithShape="1">
            <a:blip r:embed="rId5">
              <a:alphaModFix/>
            </a:blip>
            <a:srcRect b="11803" l="14213" r="14034" t="11303"/>
            <a:stretch/>
          </p:blipFill>
          <p:spPr>
            <a:xfrm>
              <a:off x="17847875" y="10146551"/>
              <a:ext cx="1186276" cy="1271154"/>
            </a:xfrm>
            <a:prstGeom prst="rect">
              <a:avLst/>
            </a:prstGeom>
            <a:noFill/>
            <a:ln>
              <a:noFill/>
            </a:ln>
          </p:spPr>
        </p:pic>
      </p:grpSp>
      <p:pic>
        <p:nvPicPr>
          <p:cNvPr id="477" name="Google Shape;477;g2131fff0b56_0_22"/>
          <p:cNvPicPr preferRelativeResize="0"/>
          <p:nvPr/>
        </p:nvPicPr>
        <p:blipFill rotWithShape="1">
          <a:blip r:embed="rId6">
            <a:alphaModFix/>
          </a:blip>
          <a:srcRect b="0" l="0" r="0" t="0"/>
          <a:stretch/>
        </p:blipFill>
        <p:spPr>
          <a:xfrm>
            <a:off x="7923769" y="1386253"/>
            <a:ext cx="860212" cy="923522"/>
          </a:xfrm>
          <a:prstGeom prst="rect">
            <a:avLst/>
          </a:prstGeom>
          <a:noFill/>
          <a:ln>
            <a:noFill/>
          </a:ln>
        </p:spPr>
      </p:pic>
      <p:pic>
        <p:nvPicPr>
          <p:cNvPr id="478" name="Google Shape;478;g2131fff0b56_0_22"/>
          <p:cNvPicPr preferRelativeResize="0"/>
          <p:nvPr/>
        </p:nvPicPr>
        <p:blipFill>
          <a:blip r:embed="rId7">
            <a:alphaModFix/>
          </a:blip>
          <a:stretch>
            <a:fillRect/>
          </a:stretch>
        </p:blipFill>
        <p:spPr>
          <a:xfrm>
            <a:off x="7188281" y="2622474"/>
            <a:ext cx="1735117" cy="1690219"/>
          </a:xfrm>
          <a:prstGeom prst="rect">
            <a:avLst/>
          </a:prstGeom>
          <a:noFill/>
          <a:ln>
            <a:noFill/>
          </a:ln>
        </p:spPr>
      </p:pic>
      <p:pic>
        <p:nvPicPr>
          <p:cNvPr id="479" name="Google Shape;479;g2131fff0b56_0_22"/>
          <p:cNvPicPr preferRelativeResize="0"/>
          <p:nvPr/>
        </p:nvPicPr>
        <p:blipFill rotWithShape="1">
          <a:blip r:embed="rId8">
            <a:alphaModFix/>
          </a:blip>
          <a:srcRect b="1788" l="0" r="28992" t="30961"/>
          <a:stretch/>
        </p:blipFill>
        <p:spPr>
          <a:xfrm rot="5400000">
            <a:off x="1939209" y="1965398"/>
            <a:ext cx="2489118" cy="3004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24ece4d4710_0_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485" name="Google Shape;485;g24ece4d4710_0_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486" name="Google Shape;486;g24ece4d4710_0_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7" name="Google Shape;487;g24ece4d4710_0_3"/>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8" name="Google Shape;488;g24ece4d4710_0_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489" name="Google Shape;489;g24ece4d4710_0_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490" name="Google Shape;490;g24ece4d4710_0_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491" name="Google Shape;491;g24ece4d4710_0_3"/>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492" name="Google Shape;492;g24ece4d4710_0_3">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493" name="Google Shape;493;g24ece4d4710_0_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494" name="Google Shape;494;g24ece4d4710_0_3"/>
          <p:cNvSpPr txBox="1"/>
          <p:nvPr/>
        </p:nvSpPr>
        <p:spPr>
          <a:xfrm>
            <a:off x="1684283" y="530414"/>
            <a:ext cx="6153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1" i="0" lang="en-US" sz="1100" u="none" cap="none" strike="noStrike">
                <a:solidFill>
                  <a:srgbClr val="000000"/>
                </a:solidFill>
                <a:latin typeface="Century Gothic"/>
                <a:ea typeface="Century Gothic"/>
                <a:cs typeface="Century Gothic"/>
                <a:sym typeface="Century Gothic"/>
              </a:rPr>
              <a:t>Câblage des 3 moteurs (CAB</a:t>
            </a:r>
            <a:r>
              <a:rPr b="1" lang="en-US" sz="1100">
                <a:latin typeface="Century Gothic"/>
                <a:ea typeface="Century Gothic"/>
                <a:cs typeface="Century Gothic"/>
                <a:sym typeface="Century Gothic"/>
              </a:rPr>
              <a:t>00042_moteur_cablé_orbita</a:t>
            </a:r>
            <a:r>
              <a:rPr b="1" i="0" lang="en-US" sz="1100" u="none" cap="none" strike="noStrike">
                <a:solidFill>
                  <a:srgbClr val="000000"/>
                </a:solidFill>
                <a:latin typeface="Century Gothic"/>
                <a:ea typeface="Century Gothic"/>
                <a:cs typeface="Century Gothic"/>
                <a:sym typeface="Century Gothic"/>
              </a:rPr>
              <a:t>)</a:t>
            </a:r>
            <a:endParaRPr b="1"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1"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Sur chacun des trois moteurs Maxon (</a:t>
            </a:r>
            <a:r>
              <a:rPr lang="en-US" sz="1100">
                <a:latin typeface="Century Gothic"/>
                <a:ea typeface="Century Gothic"/>
                <a:cs typeface="Century Gothic"/>
                <a:sym typeface="Century Gothic"/>
              </a:rPr>
              <a:t>ASM00018_ecxtq22m_gp22c_35_1</a:t>
            </a:r>
            <a:r>
              <a:rPr b="0" i="0" lang="en-US" sz="1100" u="none" cap="none" strike="noStrike">
                <a:solidFill>
                  <a:srgbClr val="000000"/>
                </a:solidFill>
                <a:latin typeface="Century Gothic"/>
                <a:ea typeface="Century Gothic"/>
                <a:cs typeface="Century Gothic"/>
                <a:sym typeface="Century Gothic"/>
              </a:rPr>
              <a:t>), couper les 3 gros câbles (puissance) à 10.5 cm.</a:t>
            </a:r>
            <a:endParaRPr b="0" i="0" sz="1100" u="none" cap="none" strike="noStrike">
              <a:solidFill>
                <a:srgbClr val="000000"/>
              </a:solidFill>
              <a:latin typeface="Century Gothic"/>
              <a:ea typeface="Century Gothic"/>
              <a:cs typeface="Century Gothic"/>
              <a:sym typeface="Century Gothic"/>
            </a:endParaRPr>
          </a:p>
        </p:txBody>
      </p:sp>
      <p:grpSp>
        <p:nvGrpSpPr>
          <p:cNvPr id="495" name="Google Shape;495;g24ece4d4710_0_3"/>
          <p:cNvGrpSpPr/>
          <p:nvPr/>
        </p:nvGrpSpPr>
        <p:grpSpPr>
          <a:xfrm>
            <a:off x="2264677" y="1351145"/>
            <a:ext cx="6064829" cy="3269325"/>
            <a:chOff x="6039138" y="3603053"/>
            <a:chExt cx="16172877" cy="8718200"/>
          </a:xfrm>
        </p:grpSpPr>
        <p:pic>
          <p:nvPicPr>
            <p:cNvPr id="496" name="Google Shape;496;g24ece4d4710_0_3"/>
            <p:cNvPicPr preferRelativeResize="0"/>
            <p:nvPr/>
          </p:nvPicPr>
          <p:blipFill rotWithShape="1">
            <a:blip r:embed="rId5">
              <a:alphaModFix/>
            </a:blip>
            <a:srcRect b="0" l="0" r="0" t="0"/>
            <a:stretch/>
          </p:blipFill>
          <p:spPr>
            <a:xfrm>
              <a:off x="6039138" y="3603053"/>
              <a:ext cx="16172877" cy="8718200"/>
            </a:xfrm>
            <a:prstGeom prst="rect">
              <a:avLst/>
            </a:prstGeom>
            <a:noFill/>
            <a:ln>
              <a:noFill/>
            </a:ln>
          </p:spPr>
        </p:pic>
        <p:sp>
          <p:nvSpPr>
            <p:cNvPr id="497" name="Google Shape;497;g24ece4d4710_0_3"/>
            <p:cNvSpPr/>
            <p:nvPr/>
          </p:nvSpPr>
          <p:spPr>
            <a:xfrm>
              <a:off x="18309950" y="6118650"/>
              <a:ext cx="2853000" cy="36870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1" name="Google Shape;91;p1"/>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2" name="Google Shape;92;p1"/>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93" name="Google Shape;93;p1"/>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 name="Google Shape;94;p1"/>
          <p:cNvSpPr/>
          <p:nvPr/>
        </p:nvSpPr>
        <p:spPr>
          <a:xfrm>
            <a:off x="0" y="0"/>
            <a:ext cx="1450181"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5" name="Google Shape;95;p1"/>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96" name="Google Shape;96;p1"/>
          <p:cNvSpPr txBox="1"/>
          <p:nvPr/>
        </p:nvSpPr>
        <p:spPr>
          <a:xfrm>
            <a:off x="1484469" y="23514"/>
            <a:ext cx="7625400" cy="300000"/>
          </a:xfrm>
          <a:prstGeom prst="rect">
            <a:avLst/>
          </a:prstGeom>
          <a:noFill/>
          <a:ln>
            <a:noFill/>
          </a:ln>
          <a:effectLst>
            <a:reflection blurRad="0" dir="0" dist="0" endA="0" endPos="40000"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97" name="Google Shape;97;p1"/>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98" name="Google Shape;98;p1"/>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99" name="Google Shape;99;p1">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00" name="Google Shape;100;p1"/>
          <p:cNvSpPr txBox="1"/>
          <p:nvPr/>
        </p:nvSpPr>
        <p:spPr>
          <a:xfrm>
            <a:off x="1836711" y="571246"/>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sp>
        <p:nvSpPr>
          <p:cNvPr id="101" name="Google Shape;101;p1"/>
          <p:cNvSpPr txBox="1"/>
          <p:nvPr/>
        </p:nvSpPr>
        <p:spPr>
          <a:xfrm>
            <a:off x="3927656" y="1763428"/>
            <a:ext cx="2286000" cy="2516700"/>
          </a:xfrm>
          <a:prstGeom prst="rect">
            <a:avLst/>
          </a:prstGeom>
          <a:noFill/>
          <a:ln>
            <a:noFill/>
          </a:ln>
        </p:spPr>
        <p:txBody>
          <a:bodyPr anchorCtr="0" anchor="t" bIns="34275" lIns="34275" spcFirstLastPara="1" rIns="34275" wrap="square" tIns="34275">
            <a:spAutoFit/>
          </a:bodyPr>
          <a:lstStyle/>
          <a:p>
            <a:pPr indent="165100" lvl="0" marL="52070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Helvetica Neue"/>
                <a:ea typeface="Helvetica Neue"/>
                <a:cs typeface="Helvetica Neue"/>
                <a:sym typeface="Helvetica Neue"/>
              </a:rPr>
              <a:t>Orbita</a:t>
            </a:r>
            <a:endParaRPr b="1"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3 degrés de liberté </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Destinée à l’articulation du cou</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Electronique intégrée</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Axe creux</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Conception modulaire</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Majorité de pièces usinées</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SzPts val="1100"/>
              <a:buFont typeface="Helvetica Neue"/>
              <a:buChar char="-"/>
            </a:pPr>
            <a:r>
              <a:rPr lang="en-US" sz="1100">
                <a:latin typeface="Helvetica Neue"/>
                <a:ea typeface="Helvetica Neue"/>
                <a:cs typeface="Helvetica Neue"/>
                <a:sym typeface="Helvetica Neue"/>
              </a:rPr>
              <a:t>Version 0.3 : roulements + boulons à la place des paliers + axes</a:t>
            </a:r>
            <a:endParaRPr sz="1100">
              <a:latin typeface="Helvetica Neue"/>
              <a:ea typeface="Helvetica Neue"/>
              <a:cs typeface="Helvetica Neue"/>
              <a:sym typeface="Helvetica Neue"/>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Helvetica Neue"/>
              <a:ea typeface="Helvetica Neue"/>
              <a:cs typeface="Helvetica Neue"/>
              <a:sym typeface="Helvetica Neue"/>
            </a:endParaRPr>
          </a:p>
        </p:txBody>
      </p:sp>
      <p:pic>
        <p:nvPicPr>
          <p:cNvPr id="102" name="Google Shape;102;p1"/>
          <p:cNvPicPr preferRelativeResize="0"/>
          <p:nvPr/>
        </p:nvPicPr>
        <p:blipFill rotWithShape="1">
          <a:blip r:embed="rId5">
            <a:alphaModFix/>
          </a:blip>
          <a:srcRect b="0" l="0" r="0" t="0"/>
          <a:stretch/>
        </p:blipFill>
        <p:spPr>
          <a:xfrm>
            <a:off x="1899794" y="495190"/>
            <a:ext cx="1895965" cy="4430643"/>
          </a:xfrm>
          <a:prstGeom prst="rect">
            <a:avLst/>
          </a:prstGeom>
          <a:noFill/>
          <a:ln>
            <a:noFill/>
          </a:ln>
        </p:spPr>
      </p:pic>
      <p:pic>
        <p:nvPicPr>
          <p:cNvPr id="103" name="Google Shape;103;p1"/>
          <p:cNvPicPr preferRelativeResize="0"/>
          <p:nvPr/>
        </p:nvPicPr>
        <p:blipFill>
          <a:blip r:embed="rId6">
            <a:alphaModFix/>
          </a:blip>
          <a:stretch>
            <a:fillRect/>
          </a:stretch>
        </p:blipFill>
        <p:spPr>
          <a:xfrm>
            <a:off x="6270806" y="421706"/>
            <a:ext cx="1895962" cy="46651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4f3c5a95e5_0_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503" name="Google Shape;503;g24f3c5a95e5_0_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504" name="Google Shape;504;g24f3c5a95e5_0_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5" name="Google Shape;505;g24f3c5a95e5_0_3"/>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06" name="Google Shape;506;g24f3c5a95e5_0_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507" name="Google Shape;507;g24f3c5a95e5_0_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508" name="Google Shape;508;g24f3c5a95e5_0_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509" name="Google Shape;509;g24f3c5a95e5_0_3"/>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510" name="Google Shape;510;g24f3c5a95e5_0_3">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511" name="Google Shape;511;g24f3c5a95e5_0_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512" name="Google Shape;512;g24f3c5a95e5_0_3"/>
          <p:cNvSpPr txBox="1"/>
          <p:nvPr/>
        </p:nvSpPr>
        <p:spPr>
          <a:xfrm>
            <a:off x="1684283" y="530414"/>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Dénuder les 3 câbles de puissance de 2.5 mm.</a:t>
            </a:r>
            <a:endParaRPr b="0" i="0" sz="1100" u="none" cap="none" strike="noStrike">
              <a:solidFill>
                <a:srgbClr val="000000"/>
              </a:solidFill>
              <a:latin typeface="Century Gothic"/>
              <a:ea typeface="Century Gothic"/>
              <a:cs typeface="Century Gothic"/>
              <a:sym typeface="Century Gothic"/>
            </a:endParaRPr>
          </a:p>
        </p:txBody>
      </p:sp>
      <p:sp>
        <p:nvSpPr>
          <p:cNvPr id="513" name="Google Shape;513;g24f3c5a95e5_0_3"/>
          <p:cNvSpPr txBox="1"/>
          <p:nvPr/>
        </p:nvSpPr>
        <p:spPr>
          <a:xfrm>
            <a:off x="1484466" y="4374131"/>
            <a:ext cx="4662000" cy="2385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Sertir les fiches de contact sur les 3 câbles (STD_microfit_contact).</a:t>
            </a:r>
            <a:endParaRPr b="0" i="0" sz="1100" u="none" cap="none" strike="noStrike">
              <a:solidFill>
                <a:srgbClr val="000000"/>
              </a:solidFill>
              <a:latin typeface="Century Gothic"/>
              <a:ea typeface="Century Gothic"/>
              <a:cs typeface="Century Gothic"/>
              <a:sym typeface="Century Gothic"/>
            </a:endParaRPr>
          </a:p>
        </p:txBody>
      </p:sp>
      <p:grpSp>
        <p:nvGrpSpPr>
          <p:cNvPr id="514" name="Google Shape;514;g24f3c5a95e5_0_3"/>
          <p:cNvGrpSpPr/>
          <p:nvPr/>
        </p:nvGrpSpPr>
        <p:grpSpPr>
          <a:xfrm>
            <a:off x="1733663" y="944607"/>
            <a:ext cx="3779486" cy="2672597"/>
            <a:chOff x="4623100" y="2518951"/>
            <a:chExt cx="10078628" cy="7126924"/>
          </a:xfrm>
        </p:grpSpPr>
        <p:pic>
          <p:nvPicPr>
            <p:cNvPr id="515" name="Google Shape;515;g24f3c5a95e5_0_3"/>
            <p:cNvPicPr preferRelativeResize="0"/>
            <p:nvPr/>
          </p:nvPicPr>
          <p:blipFill rotWithShape="1">
            <a:blip r:embed="rId5">
              <a:alphaModFix/>
            </a:blip>
            <a:srcRect b="0" l="0" r="0" t="0"/>
            <a:stretch/>
          </p:blipFill>
          <p:spPr>
            <a:xfrm>
              <a:off x="4996176" y="2518951"/>
              <a:ext cx="9705552" cy="6606127"/>
            </a:xfrm>
            <a:prstGeom prst="rect">
              <a:avLst/>
            </a:prstGeom>
            <a:noFill/>
            <a:ln>
              <a:noFill/>
            </a:ln>
          </p:spPr>
        </p:pic>
        <p:pic>
          <p:nvPicPr>
            <p:cNvPr id="516" name="Google Shape;516;g24f3c5a95e5_0_3"/>
            <p:cNvPicPr preferRelativeResize="0"/>
            <p:nvPr/>
          </p:nvPicPr>
          <p:blipFill rotWithShape="1">
            <a:blip r:embed="rId6">
              <a:alphaModFix/>
            </a:blip>
            <a:srcRect b="0" l="0" r="33061" t="19871"/>
            <a:stretch/>
          </p:blipFill>
          <p:spPr>
            <a:xfrm>
              <a:off x="4623100" y="6281325"/>
              <a:ext cx="2187350" cy="3364550"/>
            </a:xfrm>
            <a:prstGeom prst="rect">
              <a:avLst/>
            </a:prstGeom>
            <a:noFill/>
            <a:ln>
              <a:noFill/>
            </a:ln>
            <a:effectLst>
              <a:outerShdw blurRad="57150" rotWithShape="0" algn="bl" dir="5400000" dist="19050">
                <a:srgbClr val="000000">
                  <a:alpha val="49803"/>
                </a:srgbClr>
              </a:outerShdw>
            </a:effectLst>
          </p:spPr>
        </p:pic>
      </p:grpSp>
      <p:pic>
        <p:nvPicPr>
          <p:cNvPr id="517" name="Google Shape;517;g24f3c5a95e5_0_3"/>
          <p:cNvPicPr preferRelativeResize="0"/>
          <p:nvPr/>
        </p:nvPicPr>
        <p:blipFill rotWithShape="1">
          <a:blip r:embed="rId7">
            <a:alphaModFix/>
          </a:blip>
          <a:srcRect b="0" l="0" r="0" t="0"/>
          <a:stretch/>
        </p:blipFill>
        <p:spPr>
          <a:xfrm>
            <a:off x="6224325" y="1495866"/>
            <a:ext cx="2699053" cy="31150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4f3c5a95e5_0_3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523" name="Google Shape;523;g24f3c5a95e5_0_3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524" name="Google Shape;524;g24f3c5a95e5_0_3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5" name="Google Shape;525;g24f3c5a95e5_0_30"/>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26" name="Google Shape;526;g24f3c5a95e5_0_3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527" name="Google Shape;527;g24f3c5a95e5_0_3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528" name="Google Shape;528;g24f3c5a95e5_0_3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529" name="Google Shape;529;g24f3c5a95e5_0_30"/>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530" name="Google Shape;530;g24f3c5a95e5_0_30">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531" name="Google Shape;531;g24f3c5a95e5_0_30"/>
          <p:cNvSpPr txBox="1"/>
          <p:nvPr/>
        </p:nvSpPr>
        <p:spPr>
          <a:xfrm>
            <a:off x="1684283" y="530414"/>
            <a:ext cx="61530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chaque embout serti dans le connecteur MicroFit Molex (3-pin MicroFit connector). </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Le marquage (trait) sur le connecteur correspond à l’emplacement du câble rouge.</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Le côté plat de la fiche s’insère du côté du marquage.</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L’ordre des câbles est </a:t>
            </a:r>
            <a:r>
              <a:rPr b="1" i="0" lang="en-US" sz="1100" u="none" cap="none" strike="noStrike">
                <a:solidFill>
                  <a:srgbClr val="000000"/>
                </a:solidFill>
                <a:latin typeface="Century Gothic"/>
                <a:ea typeface="Century Gothic"/>
                <a:cs typeface="Century Gothic"/>
                <a:sym typeface="Century Gothic"/>
              </a:rPr>
              <a:t>ROUGE </a:t>
            </a:r>
            <a:r>
              <a:rPr b="0" i="0" lang="en-US" sz="1100" u="none" cap="none" strike="noStrike">
                <a:solidFill>
                  <a:srgbClr val="000000"/>
                </a:solidFill>
                <a:latin typeface="Century Gothic"/>
                <a:ea typeface="Century Gothic"/>
                <a:cs typeface="Century Gothic"/>
                <a:sym typeface="Century Gothic"/>
              </a:rPr>
              <a:t>- </a:t>
            </a:r>
            <a:r>
              <a:rPr b="1" i="0" lang="en-US" sz="1100" u="none" cap="none" strike="noStrike">
                <a:solidFill>
                  <a:srgbClr val="000000"/>
                </a:solidFill>
                <a:latin typeface="Century Gothic"/>
                <a:ea typeface="Century Gothic"/>
                <a:cs typeface="Century Gothic"/>
                <a:sym typeface="Century Gothic"/>
              </a:rPr>
              <a:t>NOIR </a:t>
            </a:r>
            <a:r>
              <a:rPr b="0" i="0" lang="en-US" sz="1100" u="none" cap="none" strike="noStrike">
                <a:solidFill>
                  <a:srgbClr val="000000"/>
                </a:solidFill>
                <a:latin typeface="Century Gothic"/>
                <a:ea typeface="Century Gothic"/>
                <a:cs typeface="Century Gothic"/>
                <a:sym typeface="Century Gothic"/>
              </a:rPr>
              <a:t>- </a:t>
            </a:r>
            <a:r>
              <a:rPr b="1" i="0" lang="en-US" sz="1100" u="none" cap="none" strike="noStrike">
                <a:solidFill>
                  <a:srgbClr val="000000"/>
                </a:solidFill>
                <a:latin typeface="Century Gothic"/>
                <a:ea typeface="Century Gothic"/>
                <a:cs typeface="Century Gothic"/>
                <a:sym typeface="Century Gothic"/>
              </a:rPr>
              <a:t>BLANC</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sp>
        <p:nvSpPr>
          <p:cNvPr id="532" name="Google Shape;532;g24f3c5a95e5_0_3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533" name="Google Shape;533;g24f3c5a95e5_0_30"/>
          <p:cNvPicPr preferRelativeResize="0"/>
          <p:nvPr/>
        </p:nvPicPr>
        <p:blipFill rotWithShape="1">
          <a:blip r:embed="rId5">
            <a:alphaModFix/>
          </a:blip>
          <a:srcRect b="0" l="0" r="0" t="0"/>
          <a:stretch/>
        </p:blipFill>
        <p:spPr>
          <a:xfrm>
            <a:off x="4572906" y="1803422"/>
            <a:ext cx="4243755" cy="2670207"/>
          </a:xfrm>
          <a:prstGeom prst="rect">
            <a:avLst/>
          </a:prstGeom>
          <a:noFill/>
          <a:ln>
            <a:noFill/>
          </a:ln>
        </p:spPr>
      </p:pic>
      <p:grpSp>
        <p:nvGrpSpPr>
          <p:cNvPr id="534" name="Google Shape;534;g24f3c5a95e5_0_30"/>
          <p:cNvGrpSpPr/>
          <p:nvPr/>
        </p:nvGrpSpPr>
        <p:grpSpPr>
          <a:xfrm>
            <a:off x="1427316" y="1490184"/>
            <a:ext cx="2923388" cy="3301659"/>
            <a:chOff x="3806175" y="3973825"/>
            <a:chExt cx="7795700" cy="8804425"/>
          </a:xfrm>
        </p:grpSpPr>
        <p:pic>
          <p:nvPicPr>
            <p:cNvPr id="535" name="Google Shape;535;g24f3c5a95e5_0_30"/>
            <p:cNvPicPr preferRelativeResize="0"/>
            <p:nvPr/>
          </p:nvPicPr>
          <p:blipFill rotWithShape="1">
            <a:blip r:embed="rId6">
              <a:alphaModFix/>
            </a:blip>
            <a:srcRect b="0" l="0" r="0" t="0"/>
            <a:stretch/>
          </p:blipFill>
          <p:spPr>
            <a:xfrm>
              <a:off x="4774050" y="4809127"/>
              <a:ext cx="6827825" cy="7120549"/>
            </a:xfrm>
            <a:prstGeom prst="rect">
              <a:avLst/>
            </a:prstGeom>
            <a:noFill/>
            <a:ln>
              <a:noFill/>
            </a:ln>
          </p:spPr>
        </p:pic>
        <p:cxnSp>
          <p:nvCxnSpPr>
            <p:cNvPr id="536" name="Google Shape;536;g24f3c5a95e5_0_30"/>
            <p:cNvCxnSpPr>
              <a:stCxn id="537" idx="2"/>
            </p:cNvCxnSpPr>
            <p:nvPr/>
          </p:nvCxnSpPr>
          <p:spPr>
            <a:xfrm flipH="1">
              <a:off x="7205525" y="4609825"/>
              <a:ext cx="2742300" cy="2337900"/>
            </a:xfrm>
            <a:prstGeom prst="straightConnector1">
              <a:avLst/>
            </a:prstGeom>
            <a:noFill/>
            <a:ln cap="flat" cmpd="sng" w="38100">
              <a:solidFill>
                <a:schemeClr val="lt1"/>
              </a:solidFill>
              <a:prstDash val="solid"/>
              <a:round/>
              <a:headEnd len="sm" w="sm" type="none"/>
              <a:tailEnd len="med" w="med" type="stealth"/>
            </a:ln>
            <a:effectLst>
              <a:outerShdw blurRad="57150" rotWithShape="0" algn="bl" dir="5400000" dist="19050">
                <a:srgbClr val="000000">
                  <a:alpha val="75686"/>
                </a:srgbClr>
              </a:outerShdw>
            </a:effectLst>
          </p:spPr>
        </p:cxnSp>
        <p:sp>
          <p:nvSpPr>
            <p:cNvPr id="537" name="Google Shape;537;g24f3c5a95e5_0_30"/>
            <p:cNvSpPr txBox="1"/>
            <p:nvPr/>
          </p:nvSpPr>
          <p:spPr>
            <a:xfrm>
              <a:off x="8447825" y="3973825"/>
              <a:ext cx="3000000" cy="636000"/>
            </a:xfrm>
            <a:prstGeom prst="rect">
              <a:avLst/>
            </a:prstGeom>
            <a:noFill/>
            <a:ln>
              <a:noFill/>
            </a:ln>
          </p:spPr>
          <p:txBody>
            <a:bodyPr anchorCtr="0" anchor="t" bIns="34275" lIns="34275" spcFirstLastPara="1" rIns="34275" wrap="square" tIns="34275">
              <a:spAutoFit/>
            </a:bodyPr>
            <a:lstStyle/>
            <a:p>
              <a:pPr indent="0" lvl="0" marL="1778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Marquage </a:t>
              </a:r>
              <a:endParaRPr b="0" i="0" sz="500" u="none" cap="none" strike="noStrike">
                <a:solidFill>
                  <a:srgbClr val="000000"/>
                </a:solidFill>
                <a:latin typeface="Arial"/>
                <a:ea typeface="Arial"/>
                <a:cs typeface="Arial"/>
                <a:sym typeface="Arial"/>
              </a:endParaRPr>
            </a:p>
          </p:txBody>
        </p:sp>
        <p:cxnSp>
          <p:nvCxnSpPr>
            <p:cNvPr id="538" name="Google Shape;538;g24f3c5a95e5_0_30"/>
            <p:cNvCxnSpPr/>
            <p:nvPr/>
          </p:nvCxnSpPr>
          <p:spPr>
            <a:xfrm flipH="1">
              <a:off x="5274275" y="9638400"/>
              <a:ext cx="2909100" cy="2490300"/>
            </a:xfrm>
            <a:prstGeom prst="straightConnector1">
              <a:avLst/>
            </a:prstGeom>
            <a:noFill/>
            <a:ln cap="flat" cmpd="sng" w="38100">
              <a:solidFill>
                <a:schemeClr val="lt1"/>
              </a:solidFill>
              <a:prstDash val="solid"/>
              <a:round/>
              <a:headEnd len="med" w="med" type="stealth"/>
              <a:tailEnd len="sm" w="sm" type="none"/>
            </a:ln>
            <a:effectLst>
              <a:outerShdw blurRad="57150" rotWithShape="0" algn="bl" dir="5400000" dist="19050">
                <a:srgbClr val="000000">
                  <a:alpha val="75686"/>
                </a:srgbClr>
              </a:outerShdw>
            </a:effectLst>
          </p:spPr>
        </p:cxnSp>
        <p:sp>
          <p:nvSpPr>
            <p:cNvPr id="539" name="Google Shape;539;g24f3c5a95e5_0_30"/>
            <p:cNvSpPr txBox="1"/>
            <p:nvPr/>
          </p:nvSpPr>
          <p:spPr>
            <a:xfrm>
              <a:off x="3806175" y="12142250"/>
              <a:ext cx="3000000" cy="636000"/>
            </a:xfrm>
            <a:prstGeom prst="rect">
              <a:avLst/>
            </a:prstGeom>
            <a:noFill/>
            <a:ln>
              <a:noFill/>
            </a:ln>
          </p:spPr>
          <p:txBody>
            <a:bodyPr anchorCtr="0" anchor="t" bIns="34275" lIns="34275" spcFirstLastPara="1" rIns="34275" wrap="square" tIns="34275">
              <a:spAutoFit/>
            </a:bodyPr>
            <a:lstStyle/>
            <a:p>
              <a:pPr indent="0" lvl="0" marL="1778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Côté plat</a:t>
              </a:r>
              <a:endParaRPr b="0" i="0" sz="5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4f3c5a95e5_0_6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545" name="Google Shape;545;g24f3c5a95e5_0_6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546" name="Google Shape;546;g24f3c5a95e5_0_6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7" name="Google Shape;547;g24f3c5a95e5_0_66"/>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48" name="Google Shape;548;g24f3c5a95e5_0_6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549" name="Google Shape;549;g24f3c5a95e5_0_6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550" name="Google Shape;550;g24f3c5a95e5_0_6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551" name="Google Shape;551;g24f3c5a95e5_0_66"/>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552" name="Google Shape;552;g24f3c5a95e5_0_66">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553" name="Google Shape;553;g24f3c5a95e5_0_66"/>
          <p:cNvSpPr txBox="1"/>
          <p:nvPr/>
        </p:nvSpPr>
        <p:spPr>
          <a:xfrm>
            <a:off x="1443666" y="477422"/>
            <a:ext cx="2506800" cy="7464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Sectionner à environ 10 cm du moteur le câble fin </a:t>
            </a:r>
            <a:r>
              <a:rPr b="1" i="0" lang="en-US" sz="1100" u="none" cap="none" strike="noStrike">
                <a:solidFill>
                  <a:srgbClr val="000000"/>
                </a:solidFill>
                <a:latin typeface="Century Gothic"/>
                <a:ea typeface="Century Gothic"/>
                <a:cs typeface="Century Gothic"/>
                <a:sym typeface="Century Gothic"/>
              </a:rPr>
              <a:t>noir* </a:t>
            </a:r>
            <a:r>
              <a:rPr b="0" i="0" lang="en-US" sz="1100" u="none" cap="none" strike="noStrike">
                <a:solidFill>
                  <a:srgbClr val="000000"/>
                </a:solidFill>
                <a:latin typeface="Century Gothic"/>
                <a:ea typeface="Century Gothic"/>
                <a:cs typeface="Century Gothic"/>
                <a:sym typeface="Century Gothic"/>
              </a:rPr>
              <a:t>et le câble fin </a:t>
            </a:r>
            <a:r>
              <a:rPr b="1" i="0" lang="en-US" sz="1100" u="none" cap="none" strike="noStrike">
                <a:solidFill>
                  <a:srgbClr val="000000"/>
                </a:solidFill>
                <a:latin typeface="Century Gothic"/>
                <a:ea typeface="Century Gothic"/>
                <a:cs typeface="Century Gothic"/>
                <a:sym typeface="Century Gothic"/>
              </a:rPr>
              <a:t>marron* </a:t>
            </a:r>
            <a:r>
              <a:rPr b="0" i="0" lang="en-US" sz="1100" u="none" cap="none" strike="noStrike">
                <a:solidFill>
                  <a:srgbClr val="000000"/>
                </a:solidFill>
                <a:latin typeface="Century Gothic"/>
                <a:ea typeface="Century Gothic"/>
                <a:cs typeface="Century Gothic"/>
                <a:sym typeface="Century Gothic"/>
              </a:rPr>
              <a:t>pour les séparer du connecteur noir à 8 bornes.</a:t>
            </a:r>
            <a:endParaRPr b="0" i="0" sz="1100" u="none" cap="none" strike="noStrike">
              <a:solidFill>
                <a:srgbClr val="000000"/>
              </a:solidFill>
              <a:latin typeface="Century Gothic"/>
              <a:ea typeface="Century Gothic"/>
              <a:cs typeface="Century Gothic"/>
              <a:sym typeface="Century Gothic"/>
            </a:endParaRPr>
          </a:p>
        </p:txBody>
      </p:sp>
      <p:sp>
        <p:nvSpPr>
          <p:cNvPr id="554" name="Google Shape;554;g24f3c5a95e5_0_6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555" name="Google Shape;555;g24f3c5a95e5_0_66"/>
          <p:cNvPicPr preferRelativeResize="0"/>
          <p:nvPr/>
        </p:nvPicPr>
        <p:blipFill rotWithShape="1">
          <a:blip r:embed="rId5">
            <a:alphaModFix/>
          </a:blip>
          <a:srcRect b="12655" l="0" r="0" t="0"/>
          <a:stretch/>
        </p:blipFill>
        <p:spPr>
          <a:xfrm>
            <a:off x="1579163" y="2664169"/>
            <a:ext cx="3215468" cy="1889175"/>
          </a:xfrm>
          <a:prstGeom prst="rect">
            <a:avLst/>
          </a:prstGeom>
          <a:noFill/>
          <a:ln>
            <a:noFill/>
          </a:ln>
        </p:spPr>
      </p:pic>
      <p:pic>
        <p:nvPicPr>
          <p:cNvPr id="556" name="Google Shape;556;g24f3c5a95e5_0_66"/>
          <p:cNvPicPr preferRelativeResize="0"/>
          <p:nvPr/>
        </p:nvPicPr>
        <p:blipFill rotWithShape="1">
          <a:blip r:embed="rId6">
            <a:alphaModFix/>
          </a:blip>
          <a:srcRect b="0" l="0" r="0" t="0"/>
          <a:stretch/>
        </p:blipFill>
        <p:spPr>
          <a:xfrm>
            <a:off x="6831169" y="477422"/>
            <a:ext cx="2078259" cy="2056387"/>
          </a:xfrm>
          <a:prstGeom prst="rect">
            <a:avLst/>
          </a:prstGeom>
          <a:noFill/>
          <a:ln>
            <a:noFill/>
          </a:ln>
        </p:spPr>
      </p:pic>
      <p:sp>
        <p:nvSpPr>
          <p:cNvPr id="557" name="Google Shape;557;g24f3c5a95e5_0_66"/>
          <p:cNvSpPr txBox="1"/>
          <p:nvPr/>
        </p:nvSpPr>
        <p:spPr>
          <a:xfrm>
            <a:off x="4923553" y="3191081"/>
            <a:ext cx="3985800" cy="1423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Rassembler les 3 câbles fins non connectés ainsi que les 2 câbles fins séparés du connecteur 8 bornes.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Ces câbles se suivent en partant du moteur, dans l’ordre suivant : gris clair - marron - jaune - marron* - noir*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Sectionner ces 5 câbles fins à 4.5 cm du moteur.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Dénuder les 5 câbles à environ 5 mm.</a:t>
            </a:r>
            <a:endParaRPr b="0" i="0" sz="1100" u="none" cap="none" strike="noStrike">
              <a:solidFill>
                <a:srgbClr val="000000"/>
              </a:solidFill>
              <a:latin typeface="Century Gothic"/>
              <a:ea typeface="Century Gothic"/>
              <a:cs typeface="Century Gothic"/>
              <a:sym typeface="Century Gothic"/>
            </a:endParaRPr>
          </a:p>
        </p:txBody>
      </p:sp>
      <p:sp>
        <p:nvSpPr>
          <p:cNvPr id="558" name="Google Shape;558;g24f3c5a95e5_0_66"/>
          <p:cNvSpPr txBox="1"/>
          <p:nvPr/>
        </p:nvSpPr>
        <p:spPr>
          <a:xfrm>
            <a:off x="1512806" y="4702416"/>
            <a:ext cx="5163300" cy="192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000000"/>
                </a:solidFill>
                <a:latin typeface="Century Gothic"/>
                <a:ea typeface="Century Gothic"/>
                <a:cs typeface="Century Gothic"/>
                <a:sym typeface="Century Gothic"/>
              </a:rPr>
              <a:t>* câbles fins qui ont été séparés du connecteur noir d’origine.</a:t>
            </a:r>
            <a:endParaRPr b="0" i="1" sz="800" u="none" cap="none" strike="noStrike">
              <a:solidFill>
                <a:srgbClr val="000000"/>
              </a:solidFill>
              <a:latin typeface="Arial"/>
              <a:ea typeface="Arial"/>
              <a:cs typeface="Arial"/>
              <a:sym typeface="Arial"/>
            </a:endParaRPr>
          </a:p>
        </p:txBody>
      </p:sp>
      <p:grpSp>
        <p:nvGrpSpPr>
          <p:cNvPr id="559" name="Google Shape;559;g24f3c5a95e5_0_66"/>
          <p:cNvGrpSpPr/>
          <p:nvPr/>
        </p:nvGrpSpPr>
        <p:grpSpPr>
          <a:xfrm>
            <a:off x="4001297" y="477422"/>
            <a:ext cx="2626201" cy="2056388"/>
            <a:chOff x="10670125" y="1273125"/>
            <a:chExt cx="7003203" cy="5483700"/>
          </a:xfrm>
        </p:grpSpPr>
        <p:pic>
          <p:nvPicPr>
            <p:cNvPr id="560" name="Google Shape;560;g24f3c5a95e5_0_66"/>
            <p:cNvPicPr preferRelativeResize="0"/>
            <p:nvPr/>
          </p:nvPicPr>
          <p:blipFill rotWithShape="1">
            <a:blip r:embed="rId7">
              <a:alphaModFix/>
            </a:blip>
            <a:srcRect b="0" l="0" r="0" t="0"/>
            <a:stretch/>
          </p:blipFill>
          <p:spPr>
            <a:xfrm>
              <a:off x="10670125" y="1273125"/>
              <a:ext cx="7003203" cy="5483700"/>
            </a:xfrm>
            <a:prstGeom prst="rect">
              <a:avLst/>
            </a:prstGeom>
            <a:noFill/>
            <a:ln>
              <a:noFill/>
            </a:ln>
          </p:spPr>
        </p:pic>
        <p:sp>
          <p:nvSpPr>
            <p:cNvPr id="561" name="Google Shape;561;g24f3c5a95e5_0_66"/>
            <p:cNvSpPr/>
            <p:nvPr/>
          </p:nvSpPr>
          <p:spPr>
            <a:xfrm>
              <a:off x="13591625" y="2760975"/>
              <a:ext cx="2260500" cy="172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24f3c5a95e5_0_9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567" name="Google Shape;567;g24f3c5a95e5_0_9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568" name="Google Shape;568;g24f3c5a95e5_0_9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9" name="Google Shape;569;g24f3c5a95e5_0_95"/>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70" name="Google Shape;570;g24f3c5a95e5_0_9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571" name="Google Shape;571;g24f3c5a95e5_0_9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572" name="Google Shape;572;g24f3c5a95e5_0_9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573" name="Google Shape;573;g24f3c5a95e5_0_95"/>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574" name="Google Shape;574;g24f3c5a95e5_0_95">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575" name="Google Shape;575;g24f3c5a95e5_0_95"/>
          <p:cNvSpPr txBox="1"/>
          <p:nvPr/>
        </p:nvSpPr>
        <p:spPr>
          <a:xfrm>
            <a:off x="1484288" y="404213"/>
            <a:ext cx="7625400" cy="1439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Prendre le connecteur PicoBlade Molex blanc (STD_5_pin_picoblade_connector) et dénuder ses 5 câbles.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Couper 5 morceaux de 1.5 cm de gaine thermo, et les placer dans chacun des câbles du connecteur.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Souder ensemble les 5 câbles fins dénudés sortant du moteur et les 5 câbles fins  sortant du connecteur Molex blanc, dans l’ordre est le suivant (de gauche à droite) :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100"/>
              <a:buFont typeface="Century Gothic"/>
              <a:buNone/>
            </a:pPr>
            <a:r>
              <a:rPr b="1" i="0" lang="en-US" sz="1200" u="none" cap="none" strike="noStrike">
                <a:solidFill>
                  <a:srgbClr val="000000"/>
                </a:solidFill>
                <a:latin typeface="Century Gothic"/>
                <a:ea typeface="Century Gothic"/>
                <a:cs typeface="Century Gothic"/>
                <a:sym typeface="Century Gothic"/>
              </a:rPr>
              <a:t>marron* - noir* - jaune - marron - gris clair</a:t>
            </a:r>
            <a:endParaRPr b="0" i="0" sz="1200" u="none" cap="none" strike="noStrike">
              <a:solidFill>
                <a:srgbClr val="000000"/>
              </a:solidFill>
              <a:latin typeface="Century Gothic"/>
              <a:ea typeface="Century Gothic"/>
              <a:cs typeface="Century Gothic"/>
              <a:sym typeface="Century Gothic"/>
            </a:endParaRPr>
          </a:p>
        </p:txBody>
      </p:sp>
      <p:sp>
        <p:nvSpPr>
          <p:cNvPr id="576" name="Google Shape;576;g24f3c5a95e5_0_9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577" name="Google Shape;577;g24f3c5a95e5_0_95"/>
          <p:cNvSpPr txBox="1"/>
          <p:nvPr/>
        </p:nvSpPr>
        <p:spPr>
          <a:xfrm>
            <a:off x="1512806" y="4702416"/>
            <a:ext cx="5163300" cy="192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000000"/>
                </a:solidFill>
                <a:latin typeface="Century Gothic"/>
                <a:ea typeface="Century Gothic"/>
                <a:cs typeface="Century Gothic"/>
                <a:sym typeface="Century Gothic"/>
              </a:rPr>
              <a:t>* câbles fins qui ont été séparés du connecteur noir d’origine.</a:t>
            </a:r>
            <a:endParaRPr b="0" i="1" sz="800" u="none" cap="none" strike="noStrike">
              <a:solidFill>
                <a:srgbClr val="000000"/>
              </a:solidFill>
              <a:latin typeface="Arial"/>
              <a:ea typeface="Arial"/>
              <a:cs typeface="Arial"/>
              <a:sym typeface="Arial"/>
            </a:endParaRPr>
          </a:p>
        </p:txBody>
      </p:sp>
      <p:grpSp>
        <p:nvGrpSpPr>
          <p:cNvPr id="578" name="Google Shape;578;g24f3c5a95e5_0_95"/>
          <p:cNvGrpSpPr/>
          <p:nvPr/>
        </p:nvGrpSpPr>
        <p:grpSpPr>
          <a:xfrm>
            <a:off x="1674103" y="2098589"/>
            <a:ext cx="2779228" cy="2294775"/>
            <a:chOff x="4332600" y="4846050"/>
            <a:chExt cx="7411275" cy="6119400"/>
          </a:xfrm>
        </p:grpSpPr>
        <p:sp>
          <p:nvSpPr>
            <p:cNvPr id="579" name="Google Shape;579;g24f3c5a95e5_0_95"/>
            <p:cNvSpPr/>
            <p:nvPr/>
          </p:nvSpPr>
          <p:spPr>
            <a:xfrm>
              <a:off x="4332600" y="4846050"/>
              <a:ext cx="7305900" cy="61194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580" name="Google Shape;580;g24f3c5a95e5_0_95"/>
            <p:cNvPicPr preferRelativeResize="0"/>
            <p:nvPr/>
          </p:nvPicPr>
          <p:blipFill rotWithShape="1">
            <a:blip r:embed="rId5">
              <a:alphaModFix/>
            </a:blip>
            <a:srcRect b="11803" l="14213" r="14034" t="11303"/>
            <a:stretch/>
          </p:blipFill>
          <p:spPr>
            <a:xfrm>
              <a:off x="4501322" y="4998462"/>
              <a:ext cx="1321446" cy="1416000"/>
            </a:xfrm>
            <a:prstGeom prst="rect">
              <a:avLst/>
            </a:prstGeom>
            <a:noFill/>
            <a:ln>
              <a:noFill/>
            </a:ln>
          </p:spPr>
        </p:pic>
        <p:sp>
          <p:nvSpPr>
            <p:cNvPr id="581" name="Google Shape;581;g24f3c5a95e5_0_95"/>
            <p:cNvSpPr txBox="1"/>
            <p:nvPr/>
          </p:nvSpPr>
          <p:spPr>
            <a:xfrm>
              <a:off x="5822775" y="5204750"/>
              <a:ext cx="5921100" cy="1539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 connecteur blanc est placé avec les contacts métal visibles vers le haut.</a:t>
              </a:r>
              <a:endParaRPr b="0" i="0" sz="1100" u="none" cap="none" strike="noStrike">
                <a:solidFill>
                  <a:srgbClr val="000000"/>
                </a:solidFill>
                <a:latin typeface="Century Gothic"/>
                <a:ea typeface="Century Gothic"/>
                <a:cs typeface="Century Gothic"/>
                <a:sym typeface="Century Gothic"/>
              </a:endParaRPr>
            </a:p>
          </p:txBody>
        </p:sp>
        <p:pic>
          <p:nvPicPr>
            <p:cNvPr id="582" name="Google Shape;582;g24f3c5a95e5_0_95"/>
            <p:cNvPicPr preferRelativeResize="0"/>
            <p:nvPr/>
          </p:nvPicPr>
          <p:blipFill rotWithShape="1">
            <a:blip r:embed="rId6">
              <a:alphaModFix/>
            </a:blip>
            <a:srcRect b="0" l="0" r="0" t="0"/>
            <a:stretch/>
          </p:blipFill>
          <p:spPr>
            <a:xfrm>
              <a:off x="4556625" y="6711409"/>
              <a:ext cx="4240351" cy="3457975"/>
            </a:xfrm>
            <a:prstGeom prst="rect">
              <a:avLst/>
            </a:prstGeom>
            <a:noFill/>
            <a:ln>
              <a:noFill/>
            </a:ln>
          </p:spPr>
        </p:pic>
        <p:sp>
          <p:nvSpPr>
            <p:cNvPr id="583" name="Google Shape;583;g24f3c5a95e5_0_95"/>
            <p:cNvSpPr txBox="1"/>
            <p:nvPr/>
          </p:nvSpPr>
          <p:spPr>
            <a:xfrm>
              <a:off x="9041000" y="7063775"/>
              <a:ext cx="2487600" cy="2442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1 : marron*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2 : noir*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3 : jaune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4 : marron</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5 : gris clair</a:t>
              </a:r>
              <a:endParaRPr b="0" i="0" sz="1100" u="none" cap="none" strike="noStrike">
                <a:solidFill>
                  <a:srgbClr val="000000"/>
                </a:solidFill>
                <a:latin typeface="Century Gothic"/>
                <a:ea typeface="Century Gothic"/>
                <a:cs typeface="Century Gothic"/>
                <a:sym typeface="Century Gothic"/>
              </a:endParaRPr>
            </a:p>
          </p:txBody>
        </p:sp>
        <p:sp>
          <p:nvSpPr>
            <p:cNvPr id="584" name="Google Shape;584;g24f3c5a95e5_0_95"/>
            <p:cNvSpPr txBox="1"/>
            <p:nvPr/>
          </p:nvSpPr>
          <p:spPr>
            <a:xfrm>
              <a:off x="5165925" y="10198525"/>
              <a:ext cx="2487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1   2   3 4 5</a:t>
              </a:r>
              <a:endParaRPr b="0" i="0" sz="1100" u="none" cap="none" strike="noStrike">
                <a:solidFill>
                  <a:srgbClr val="000000"/>
                </a:solidFill>
                <a:latin typeface="Century Gothic"/>
                <a:ea typeface="Century Gothic"/>
                <a:cs typeface="Century Gothic"/>
                <a:sym typeface="Century Gothic"/>
              </a:endParaRPr>
            </a:p>
          </p:txBody>
        </p:sp>
      </p:grpSp>
      <p:pic>
        <p:nvPicPr>
          <p:cNvPr id="585" name="Google Shape;585;g24f3c5a95e5_0_95"/>
          <p:cNvPicPr preferRelativeResize="0"/>
          <p:nvPr/>
        </p:nvPicPr>
        <p:blipFill rotWithShape="1">
          <a:blip r:embed="rId7">
            <a:alphaModFix/>
          </a:blip>
          <a:srcRect b="0" l="0" r="0" t="0"/>
          <a:stretch/>
        </p:blipFill>
        <p:spPr>
          <a:xfrm>
            <a:off x="4811353" y="2099724"/>
            <a:ext cx="2700037" cy="2477231"/>
          </a:xfrm>
          <a:prstGeom prst="rect">
            <a:avLst/>
          </a:prstGeom>
          <a:noFill/>
          <a:ln>
            <a:noFill/>
          </a:ln>
        </p:spPr>
      </p:pic>
      <p:sp>
        <p:nvSpPr>
          <p:cNvPr id="586" name="Google Shape;586;g24f3c5a95e5_0_95"/>
          <p:cNvSpPr txBox="1"/>
          <p:nvPr/>
        </p:nvSpPr>
        <p:spPr>
          <a:xfrm>
            <a:off x="7595559" y="3861225"/>
            <a:ext cx="14502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Placer les gaines thermo sur la soudure et chauffer pour les rétracter.</a:t>
            </a:r>
            <a:endParaRPr b="0" i="0" sz="11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4f3c5a95e5_0_134"/>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592" name="Google Shape;592;g24f3c5a95e5_0_134"/>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593" name="Google Shape;593;g24f3c5a95e5_0_134"/>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4" name="Google Shape;594;g24f3c5a95e5_0_134"/>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95" name="Google Shape;595;g24f3c5a95e5_0_134"/>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596" name="Google Shape;596;g24f3c5a95e5_0_134"/>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597" name="Google Shape;597;g24f3c5a95e5_0_134"/>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598" name="Google Shape;598;g24f3c5a95e5_0_134"/>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599" name="Google Shape;599;g24f3c5a95e5_0_134">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600" name="Google Shape;600;g24f3c5a95e5_0_134"/>
          <p:cNvSpPr txBox="1"/>
          <p:nvPr/>
        </p:nvSpPr>
        <p:spPr>
          <a:xfrm>
            <a:off x="1501978" y="493669"/>
            <a:ext cx="3484500" cy="11004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Rassembler les 6 câbles fins restants, et les séparer du connecteur d’origine.</a:t>
            </a:r>
            <a:endParaRPr b="0" i="0" sz="1100" u="none" cap="none" strike="noStrike">
              <a:solidFill>
                <a:srgbClr val="000000"/>
              </a:solidFill>
              <a:latin typeface="Century Gothic"/>
              <a:ea typeface="Century Gothic"/>
              <a:cs typeface="Century Gothic"/>
              <a:sym typeface="Century Gothic"/>
            </a:endParaRPr>
          </a:p>
          <a:p>
            <a:pPr indent="0" lvl="0" marL="0" marR="0" rtl="0" algn="r">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r">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Couper ces câbles de manière à ce que leurs extrémités ne puissent pas entrer en contact.</a:t>
            </a:r>
            <a:endParaRPr b="0" i="0" sz="1100" u="none" cap="none" strike="noStrike">
              <a:solidFill>
                <a:srgbClr val="00000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100"/>
              <a:buFont typeface="Century Gothic"/>
              <a:buNone/>
            </a:pPr>
            <a:r>
              <a:t/>
            </a:r>
            <a:endParaRPr b="0" i="0" sz="1200" u="none" cap="none" strike="noStrike">
              <a:solidFill>
                <a:srgbClr val="000000"/>
              </a:solidFill>
              <a:latin typeface="Century Gothic"/>
              <a:ea typeface="Century Gothic"/>
              <a:cs typeface="Century Gothic"/>
              <a:sym typeface="Century Gothic"/>
            </a:endParaRPr>
          </a:p>
        </p:txBody>
      </p:sp>
      <p:sp>
        <p:nvSpPr>
          <p:cNvPr id="601" name="Google Shape;601;g24f3c5a95e5_0_134"/>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602" name="Google Shape;602;g24f3c5a95e5_0_134"/>
          <p:cNvPicPr preferRelativeResize="0"/>
          <p:nvPr/>
        </p:nvPicPr>
        <p:blipFill rotWithShape="1">
          <a:blip r:embed="rId5">
            <a:alphaModFix/>
          </a:blip>
          <a:srcRect b="0" l="0" r="0" t="0"/>
          <a:stretch/>
        </p:blipFill>
        <p:spPr>
          <a:xfrm>
            <a:off x="1635309" y="2025600"/>
            <a:ext cx="2086209" cy="2359229"/>
          </a:xfrm>
          <a:prstGeom prst="rect">
            <a:avLst/>
          </a:prstGeom>
          <a:noFill/>
          <a:ln>
            <a:noFill/>
          </a:ln>
        </p:spPr>
      </p:pic>
      <p:sp>
        <p:nvSpPr>
          <p:cNvPr id="603" name="Google Shape;603;g24f3c5a95e5_0_134"/>
          <p:cNvSpPr txBox="1"/>
          <p:nvPr/>
        </p:nvSpPr>
        <p:spPr>
          <a:xfrm>
            <a:off x="3808463" y="3677250"/>
            <a:ext cx="2977200" cy="715800"/>
          </a:xfrm>
          <a:prstGeom prst="rect">
            <a:avLst/>
          </a:prstGeom>
          <a:noFill/>
          <a:ln>
            <a:noFill/>
          </a:ln>
        </p:spPr>
        <p:txBody>
          <a:bodyPr anchorCtr="0" anchor="b" bIns="34275" lIns="34275" spcFirstLastPara="1" rIns="342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Glisser 3 cm de gaine thermo autour des 6 câbles et la chauffer pour la rétracter.</a:t>
            </a:r>
            <a:endParaRPr b="0" i="0" sz="1200" u="none" cap="none" strike="noStrike">
              <a:solidFill>
                <a:srgbClr val="000000"/>
              </a:solidFill>
              <a:latin typeface="Century Gothic"/>
              <a:ea typeface="Century Gothic"/>
              <a:cs typeface="Century Gothic"/>
              <a:sym typeface="Century Gothic"/>
            </a:endParaRPr>
          </a:p>
        </p:txBody>
      </p:sp>
      <p:grpSp>
        <p:nvGrpSpPr>
          <p:cNvPr id="604" name="Google Shape;604;g24f3c5a95e5_0_134"/>
          <p:cNvGrpSpPr/>
          <p:nvPr/>
        </p:nvGrpSpPr>
        <p:grpSpPr>
          <a:xfrm>
            <a:off x="5163647" y="493669"/>
            <a:ext cx="3845345" cy="2447006"/>
            <a:chOff x="13769725" y="1316450"/>
            <a:chExt cx="10254254" cy="6525350"/>
          </a:xfrm>
        </p:grpSpPr>
        <p:pic>
          <p:nvPicPr>
            <p:cNvPr id="605" name="Google Shape;605;g24f3c5a95e5_0_134"/>
            <p:cNvPicPr preferRelativeResize="0"/>
            <p:nvPr/>
          </p:nvPicPr>
          <p:blipFill rotWithShape="1">
            <a:blip r:embed="rId6">
              <a:alphaModFix/>
            </a:blip>
            <a:srcRect b="0" l="0" r="0" t="0"/>
            <a:stretch/>
          </p:blipFill>
          <p:spPr>
            <a:xfrm>
              <a:off x="13769725" y="1316450"/>
              <a:ext cx="10254254" cy="6423930"/>
            </a:xfrm>
            <a:prstGeom prst="rect">
              <a:avLst/>
            </a:prstGeom>
            <a:noFill/>
            <a:ln>
              <a:noFill/>
            </a:ln>
          </p:spPr>
        </p:pic>
        <p:sp>
          <p:nvSpPr>
            <p:cNvPr id="606" name="Google Shape;606;g24f3c5a95e5_0_134"/>
            <p:cNvSpPr/>
            <p:nvPr/>
          </p:nvSpPr>
          <p:spPr>
            <a:xfrm>
              <a:off x="19911950" y="5372500"/>
              <a:ext cx="3867000" cy="2469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607" name="Google Shape;607;g24f3c5a95e5_0_134"/>
          <p:cNvSpPr txBox="1"/>
          <p:nvPr/>
        </p:nvSpPr>
        <p:spPr>
          <a:xfrm>
            <a:off x="1635309" y="4615894"/>
            <a:ext cx="74202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Century Gothic"/>
                <a:ea typeface="Century Gothic"/>
                <a:cs typeface="Century Gothic"/>
                <a:sym typeface="Century Gothic"/>
              </a:rPr>
              <a:t>Ces 6 dernières pages doivent être suivies pour les 3 moteurs Maxon.</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032ee7656a_0_5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613" name="Google Shape;613;g2032ee7656a_0_5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614" name="Google Shape;614;g2032ee7656a_0_5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5" name="Google Shape;615;g2032ee7656a_0_56"/>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16" name="Google Shape;616;g2032ee7656a_0_5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617" name="Google Shape;617;g2032ee7656a_0_5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618" name="Google Shape;618;g2032ee7656a_0_5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619" name="Google Shape;619;g2032ee7656a_0_56"/>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620" name="Google Shape;620;g2032ee7656a_0_56">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621" name="Google Shape;621;g2032ee7656a_0_5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622" name="Google Shape;622;g2032ee7656a_0_56"/>
          <p:cNvSpPr txBox="1"/>
          <p:nvPr/>
        </p:nvSpPr>
        <p:spPr>
          <a:xfrm>
            <a:off x="1826597" y="647663"/>
            <a:ext cx="64467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 3 moteurs c</a:t>
            </a:r>
            <a:r>
              <a:rPr lang="en-US" sz="1100">
                <a:latin typeface="Century Gothic"/>
                <a:ea typeface="Century Gothic"/>
                <a:cs typeface="Century Gothic"/>
                <a:sym typeface="Century Gothic"/>
              </a:rPr>
              <a:t>âblés</a:t>
            </a:r>
            <a:r>
              <a:rPr b="0" i="0" lang="en-US" sz="1100" u="none" cap="none" strike="noStrike">
                <a:solidFill>
                  <a:srgbClr val="000000"/>
                </a:solidFill>
                <a:latin typeface="Century Gothic"/>
                <a:ea typeface="Century Gothic"/>
                <a:cs typeface="Century Gothic"/>
                <a:sym typeface="Century Gothic"/>
              </a:rPr>
              <a:t> (</a:t>
            </a:r>
            <a:r>
              <a:rPr lang="en-US" sz="1100">
                <a:latin typeface="Century Gothic"/>
                <a:ea typeface="Century Gothic"/>
                <a:cs typeface="Century Gothic"/>
                <a:sym typeface="Century Gothic"/>
              </a:rPr>
              <a:t>CAB00042_moteur_cablé_orbita</a:t>
            </a:r>
            <a:r>
              <a:rPr b="0" i="0" lang="en-US" sz="1100" u="none" cap="none" strike="noStrike">
                <a:solidFill>
                  <a:srgbClr val="000000"/>
                </a:solidFill>
                <a:latin typeface="Century Gothic"/>
                <a:ea typeface="Century Gothic"/>
                <a:cs typeface="Century Gothic"/>
                <a:sym typeface="Century Gothic"/>
              </a:rPr>
              <a:t>), des 3 pignons (</a:t>
            </a:r>
            <a:r>
              <a:rPr lang="en-US" sz="1100">
                <a:latin typeface="Century Gothic"/>
                <a:ea typeface="Century Gothic"/>
                <a:cs typeface="Century Gothic"/>
                <a:sym typeface="Century Gothic"/>
              </a:rPr>
              <a:t>MP00007_bottom_pinion, MP00008_middle_pinion, et MP00009_top_pinion</a:t>
            </a:r>
            <a:r>
              <a:rPr b="0" i="0" lang="en-US" sz="1100" u="none" cap="none" strike="noStrike">
                <a:solidFill>
                  <a:srgbClr val="000000"/>
                </a:solidFill>
                <a:latin typeface="Century Gothic"/>
                <a:ea typeface="Century Gothic"/>
                <a:cs typeface="Century Gothic"/>
                <a:sym typeface="Century Gothic"/>
              </a:rPr>
              <a:t>) ainsi que des 2 outillages MP1 et MP2.</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1" i="0" sz="1100" u="none" cap="none" strike="noStrike">
              <a:solidFill>
                <a:srgbClr val="000000"/>
              </a:solidFill>
              <a:latin typeface="Century Gothic"/>
              <a:ea typeface="Century Gothic"/>
              <a:cs typeface="Century Gothic"/>
              <a:sym typeface="Century Gothic"/>
            </a:endParaRPr>
          </a:p>
        </p:txBody>
      </p:sp>
      <p:grpSp>
        <p:nvGrpSpPr>
          <p:cNvPr id="623" name="Google Shape;623;g2032ee7656a_0_56"/>
          <p:cNvGrpSpPr/>
          <p:nvPr/>
        </p:nvGrpSpPr>
        <p:grpSpPr>
          <a:xfrm>
            <a:off x="1823373" y="1518547"/>
            <a:ext cx="7255369" cy="2940191"/>
            <a:chOff x="5351250" y="4267200"/>
            <a:chExt cx="18796293" cy="7617075"/>
          </a:xfrm>
        </p:grpSpPr>
        <p:grpSp>
          <p:nvGrpSpPr>
            <p:cNvPr id="624" name="Google Shape;624;g2032ee7656a_0_56"/>
            <p:cNvGrpSpPr/>
            <p:nvPr/>
          </p:nvGrpSpPr>
          <p:grpSpPr>
            <a:xfrm>
              <a:off x="5351250" y="4267200"/>
              <a:ext cx="6351199" cy="6640277"/>
              <a:chOff x="4523950" y="4267200"/>
              <a:chExt cx="6351199" cy="6640277"/>
            </a:xfrm>
          </p:grpSpPr>
          <p:pic>
            <p:nvPicPr>
              <p:cNvPr id="625" name="Google Shape;625;g2032ee7656a_0_56"/>
              <p:cNvPicPr preferRelativeResize="0"/>
              <p:nvPr/>
            </p:nvPicPr>
            <p:blipFill rotWithShape="1">
              <a:blip r:embed="rId5">
                <a:alphaModFix/>
              </a:blip>
              <a:srcRect b="47503" l="0" r="29292" t="39421"/>
              <a:stretch/>
            </p:blipFill>
            <p:spPr>
              <a:xfrm>
                <a:off x="4523950" y="8029351"/>
                <a:ext cx="6339974" cy="2878126"/>
              </a:xfrm>
              <a:prstGeom prst="rect">
                <a:avLst/>
              </a:prstGeom>
              <a:noFill/>
              <a:ln>
                <a:noFill/>
              </a:ln>
            </p:spPr>
          </p:pic>
          <p:pic>
            <p:nvPicPr>
              <p:cNvPr id="626" name="Google Shape;626;g2032ee7656a_0_56"/>
              <p:cNvPicPr preferRelativeResize="0"/>
              <p:nvPr/>
            </p:nvPicPr>
            <p:blipFill rotWithShape="1">
              <a:blip r:embed="rId5">
                <a:alphaModFix/>
              </a:blip>
              <a:srcRect b="48134" l="0" r="29292" t="39420"/>
              <a:stretch/>
            </p:blipFill>
            <p:spPr>
              <a:xfrm>
                <a:off x="4523950" y="5879248"/>
                <a:ext cx="6339974" cy="2739425"/>
              </a:xfrm>
              <a:prstGeom prst="rect">
                <a:avLst/>
              </a:prstGeom>
              <a:noFill/>
              <a:ln>
                <a:noFill/>
              </a:ln>
            </p:spPr>
          </p:pic>
          <p:pic>
            <p:nvPicPr>
              <p:cNvPr id="627" name="Google Shape;627;g2032ee7656a_0_56"/>
              <p:cNvPicPr preferRelativeResize="0"/>
              <p:nvPr/>
            </p:nvPicPr>
            <p:blipFill rotWithShape="1">
              <a:blip r:embed="rId5">
                <a:alphaModFix/>
              </a:blip>
              <a:srcRect b="48134" l="0" r="29292" t="41379"/>
              <a:stretch/>
            </p:blipFill>
            <p:spPr>
              <a:xfrm>
                <a:off x="4535175" y="4267200"/>
                <a:ext cx="6339974" cy="2307773"/>
              </a:xfrm>
              <a:prstGeom prst="rect">
                <a:avLst/>
              </a:prstGeom>
              <a:noFill/>
              <a:ln>
                <a:noFill/>
              </a:ln>
            </p:spPr>
          </p:pic>
        </p:grpSp>
        <p:pic>
          <p:nvPicPr>
            <p:cNvPr id="628" name="Google Shape;628;g2032ee7656a_0_56"/>
            <p:cNvPicPr preferRelativeResize="0"/>
            <p:nvPr/>
          </p:nvPicPr>
          <p:blipFill rotWithShape="1">
            <a:blip r:embed="rId6">
              <a:alphaModFix/>
            </a:blip>
            <a:srcRect b="19639" l="0" r="0" t="2020"/>
            <a:stretch/>
          </p:blipFill>
          <p:spPr>
            <a:xfrm>
              <a:off x="11626250" y="4267200"/>
              <a:ext cx="6024050" cy="6640276"/>
            </a:xfrm>
            <a:prstGeom prst="rect">
              <a:avLst/>
            </a:prstGeom>
            <a:noFill/>
            <a:ln>
              <a:noFill/>
            </a:ln>
          </p:spPr>
        </p:pic>
        <p:pic>
          <p:nvPicPr>
            <p:cNvPr id="629" name="Google Shape;629;g2032ee7656a_0_56"/>
            <p:cNvPicPr preferRelativeResize="0"/>
            <p:nvPr/>
          </p:nvPicPr>
          <p:blipFill rotWithShape="1">
            <a:blip r:embed="rId7">
              <a:alphaModFix/>
            </a:blip>
            <a:srcRect b="0" l="0" r="0" t="0"/>
            <a:stretch/>
          </p:blipFill>
          <p:spPr>
            <a:xfrm>
              <a:off x="17650300" y="4267200"/>
              <a:ext cx="4548134" cy="6640276"/>
            </a:xfrm>
            <a:prstGeom prst="rect">
              <a:avLst/>
            </a:prstGeom>
            <a:noFill/>
            <a:ln>
              <a:noFill/>
            </a:ln>
          </p:spPr>
        </p:pic>
        <p:sp>
          <p:nvSpPr>
            <p:cNvPr id="630" name="Google Shape;630;g2032ee7656a_0_56"/>
            <p:cNvSpPr txBox="1"/>
            <p:nvPr/>
          </p:nvSpPr>
          <p:spPr>
            <a:xfrm>
              <a:off x="7381143" y="10907475"/>
              <a:ext cx="16766400" cy="976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Moteurs		Pignon Bot	Pignon Mid	Pignon Top		Outillages</a:t>
              </a:r>
              <a:endParaRPr b="0" i="1"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i="1" lang="en-US" sz="1000">
                  <a:latin typeface="Century Gothic"/>
                  <a:ea typeface="Century Gothic"/>
                  <a:cs typeface="Century Gothic"/>
                  <a:sym typeface="Century Gothic"/>
                </a:rPr>
                <a:t>                                               </a:t>
              </a:r>
              <a:endParaRPr i="1" sz="1000">
                <a:latin typeface="Century Gothic"/>
                <a:ea typeface="Century Gothic"/>
                <a:cs typeface="Century Gothic"/>
                <a:sym typeface="Century Gothic"/>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032ee7656a_0_12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636" name="Google Shape;636;g2032ee7656a_0_12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637" name="Google Shape;637;g2032ee7656a_0_12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8" name="Google Shape;638;g2032ee7656a_0_128"/>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9" name="Google Shape;639;g2032ee7656a_0_12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640" name="Google Shape;640;g2032ee7656a_0_12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641" name="Google Shape;641;g2032ee7656a_0_12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642" name="Google Shape;642;g2032ee7656a_0_128"/>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643" name="Google Shape;643;g2032ee7656a_0_128">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644" name="Google Shape;644;g2032ee7656a_0_128"/>
          <p:cNvSpPr txBox="1"/>
          <p:nvPr/>
        </p:nvSpPr>
        <p:spPr>
          <a:xfrm>
            <a:off x="1917150" y="610116"/>
            <a:ext cx="6398100" cy="2947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l’outillage MP1 sur l’axe moteur, et l’outillage MP2 derrière le moteur, en prenant soin de placer les câbles dans l’ouverture prévue à cet effet.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Prendre un pignon et </a:t>
            </a:r>
            <a:r>
              <a:rPr b="1" i="0" lang="en-US" sz="1100" u="none" cap="none" strike="noStrike">
                <a:solidFill>
                  <a:srgbClr val="000000"/>
                </a:solidFill>
                <a:latin typeface="Century Gothic"/>
                <a:ea typeface="Century Gothic"/>
                <a:cs typeface="Century Gothic"/>
                <a:sym typeface="Century Gothic"/>
              </a:rPr>
              <a:t>aligner 1 des 2 trous sur le côté (flèche) avec le méplat de l’axe du moteur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Serrer à l’étau jusqu'à ce que l’engrenage soit en contact avec l’outillage MP1 et répéter pour les 3 différents pignons sur 3 moteurs différents.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Serrer ensuite contre le méplat une vis pointeau sans tête (STD_sthc_m3x3) à …mNm avec du </a:t>
            </a:r>
            <a:r>
              <a:rPr b="1" i="0" lang="en-US" sz="1100" u="none" cap="none" strike="noStrike">
                <a:solidFill>
                  <a:srgbClr val="000000"/>
                </a:solidFill>
                <a:latin typeface="Century Gothic"/>
                <a:ea typeface="Century Gothic"/>
                <a:cs typeface="Century Gothic"/>
                <a:sym typeface="Century Gothic"/>
              </a:rPr>
              <a:t>frein filet bleu</a:t>
            </a:r>
            <a:r>
              <a:rPr i="0" lang="en-US" sz="1100" u="none" cap="none" strike="noStrike">
                <a:solidFill>
                  <a:srgbClr val="000000"/>
                </a:solidFill>
                <a:latin typeface="Century Gothic"/>
                <a:ea typeface="Century Gothic"/>
                <a:cs typeface="Century Gothic"/>
                <a:sym typeface="Century Gothic"/>
              </a:rPr>
              <a:t>.</a:t>
            </a:r>
            <a:endParaRPr i="0" sz="1100" u="none" cap="none" strike="noStrike">
              <a:solidFill>
                <a:srgbClr val="000000"/>
              </a:solidFill>
              <a:latin typeface="Century Gothic"/>
              <a:ea typeface="Century Gothic"/>
              <a:cs typeface="Century Gothic"/>
              <a:sym typeface="Century Gothic"/>
            </a:endParaRPr>
          </a:p>
        </p:txBody>
      </p:sp>
      <p:grpSp>
        <p:nvGrpSpPr>
          <p:cNvPr id="645" name="Google Shape;645;g2032ee7656a_0_128"/>
          <p:cNvGrpSpPr/>
          <p:nvPr/>
        </p:nvGrpSpPr>
        <p:grpSpPr>
          <a:xfrm>
            <a:off x="3230914" y="3399177"/>
            <a:ext cx="3017076" cy="1441481"/>
            <a:chOff x="13904825" y="5641450"/>
            <a:chExt cx="9280454" cy="4324874"/>
          </a:xfrm>
        </p:grpSpPr>
        <p:pic>
          <p:nvPicPr>
            <p:cNvPr id="646" name="Google Shape;646;g2032ee7656a_0_128"/>
            <p:cNvPicPr preferRelativeResize="0"/>
            <p:nvPr/>
          </p:nvPicPr>
          <p:blipFill rotWithShape="1">
            <a:blip r:embed="rId5">
              <a:alphaModFix/>
            </a:blip>
            <a:srcRect b="53064" l="5929" r="4084" t="23345"/>
            <a:stretch/>
          </p:blipFill>
          <p:spPr>
            <a:xfrm>
              <a:off x="13904825" y="5641450"/>
              <a:ext cx="9280454" cy="4324874"/>
            </a:xfrm>
            <a:prstGeom prst="rect">
              <a:avLst/>
            </a:prstGeom>
            <a:noFill/>
            <a:ln>
              <a:noFill/>
            </a:ln>
          </p:spPr>
        </p:pic>
        <p:cxnSp>
          <p:nvCxnSpPr>
            <p:cNvPr id="647" name="Google Shape;647;g2032ee7656a_0_128"/>
            <p:cNvCxnSpPr/>
            <p:nvPr/>
          </p:nvCxnSpPr>
          <p:spPr>
            <a:xfrm>
              <a:off x="14288250" y="8386975"/>
              <a:ext cx="1037400" cy="0"/>
            </a:xfrm>
            <a:prstGeom prst="straightConnector1">
              <a:avLst/>
            </a:prstGeom>
            <a:noFill/>
            <a:ln cap="flat" cmpd="sng" w="38100">
              <a:solidFill>
                <a:srgbClr val="CC0000"/>
              </a:solidFill>
              <a:prstDash val="solid"/>
              <a:round/>
              <a:headEnd len="sm" w="sm" type="none"/>
              <a:tailEnd len="med" w="med" type="triangle"/>
            </a:ln>
          </p:spPr>
        </p:cxnSp>
        <p:cxnSp>
          <p:nvCxnSpPr>
            <p:cNvPr id="648" name="Google Shape;648;g2032ee7656a_0_128"/>
            <p:cNvCxnSpPr/>
            <p:nvPr/>
          </p:nvCxnSpPr>
          <p:spPr>
            <a:xfrm>
              <a:off x="17248225" y="8485725"/>
              <a:ext cx="1037400" cy="0"/>
            </a:xfrm>
            <a:prstGeom prst="straightConnector1">
              <a:avLst/>
            </a:prstGeom>
            <a:noFill/>
            <a:ln cap="flat" cmpd="sng" w="38100">
              <a:solidFill>
                <a:srgbClr val="CC0000"/>
              </a:solidFill>
              <a:prstDash val="solid"/>
              <a:round/>
              <a:headEnd len="sm" w="sm" type="none"/>
              <a:tailEnd len="med" w="med" type="triangle"/>
            </a:ln>
          </p:spPr>
        </p:cxnSp>
        <p:cxnSp>
          <p:nvCxnSpPr>
            <p:cNvPr id="649" name="Google Shape;649;g2032ee7656a_0_128"/>
            <p:cNvCxnSpPr/>
            <p:nvPr/>
          </p:nvCxnSpPr>
          <p:spPr>
            <a:xfrm>
              <a:off x="19993600" y="8673900"/>
              <a:ext cx="1037400" cy="0"/>
            </a:xfrm>
            <a:prstGeom prst="straightConnector1">
              <a:avLst/>
            </a:prstGeom>
            <a:noFill/>
            <a:ln cap="flat" cmpd="sng" w="38100">
              <a:solidFill>
                <a:srgbClr val="CC0000"/>
              </a:solidFill>
              <a:prstDash val="solid"/>
              <a:round/>
              <a:headEnd len="sm" w="sm" type="none"/>
              <a:tailEnd len="med" w="med" type="triangle"/>
            </a:ln>
          </p:spPr>
        </p:cxnSp>
      </p:grpSp>
      <p:sp>
        <p:nvSpPr>
          <p:cNvPr id="650" name="Google Shape;650;g2032ee7656a_0_128"/>
          <p:cNvSpPr/>
          <p:nvPr/>
        </p:nvSpPr>
        <p:spPr>
          <a:xfrm>
            <a:off x="9274631" y="2073347"/>
            <a:ext cx="1649100" cy="129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Photo a mettre a jour avec le nouvel outil </a:t>
            </a:r>
            <a:endParaRPr b="0" i="0" sz="1900" u="none" cap="none" strike="noStrike">
              <a:solidFill>
                <a:srgbClr val="000000"/>
              </a:solidFill>
              <a:latin typeface="Arial"/>
              <a:ea typeface="Arial"/>
              <a:cs typeface="Arial"/>
              <a:sym typeface="Arial"/>
            </a:endParaRPr>
          </a:p>
        </p:txBody>
      </p:sp>
      <p:pic>
        <p:nvPicPr>
          <p:cNvPr id="651" name="Google Shape;651;g2032ee7656a_0_128"/>
          <p:cNvPicPr preferRelativeResize="0"/>
          <p:nvPr/>
        </p:nvPicPr>
        <p:blipFill rotWithShape="1">
          <a:blip r:embed="rId6">
            <a:alphaModFix/>
          </a:blip>
          <a:srcRect b="0" l="0" r="0" t="0"/>
          <a:stretch/>
        </p:blipFill>
        <p:spPr>
          <a:xfrm>
            <a:off x="6873000" y="3519296"/>
            <a:ext cx="1118916" cy="1201266"/>
          </a:xfrm>
          <a:prstGeom prst="rect">
            <a:avLst/>
          </a:prstGeom>
          <a:noFill/>
          <a:ln>
            <a:noFill/>
          </a:ln>
        </p:spPr>
      </p:pic>
      <p:sp>
        <p:nvSpPr>
          <p:cNvPr id="652" name="Google Shape;652;g2032ee7656a_0_128"/>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653" name="Google Shape;653;g2032ee7656a_0_128"/>
          <p:cNvPicPr preferRelativeResize="0"/>
          <p:nvPr/>
        </p:nvPicPr>
        <p:blipFill rotWithShape="1">
          <a:blip r:embed="rId7">
            <a:alphaModFix/>
          </a:blip>
          <a:srcRect b="0" l="0" r="0" t="0"/>
          <a:stretch/>
        </p:blipFill>
        <p:spPr>
          <a:xfrm>
            <a:off x="8315147" y="867313"/>
            <a:ext cx="794568" cy="662381"/>
          </a:xfrm>
          <a:prstGeom prst="rect">
            <a:avLst/>
          </a:prstGeom>
          <a:noFill/>
          <a:ln>
            <a:noFill/>
          </a:ln>
        </p:spPr>
      </p:pic>
      <p:grpSp>
        <p:nvGrpSpPr>
          <p:cNvPr id="654" name="Google Shape;654;g2032ee7656a_0_128"/>
          <p:cNvGrpSpPr/>
          <p:nvPr/>
        </p:nvGrpSpPr>
        <p:grpSpPr>
          <a:xfrm>
            <a:off x="1948308" y="1739043"/>
            <a:ext cx="5247347" cy="1373282"/>
            <a:chOff x="5262562" y="6737013"/>
            <a:chExt cx="16408215" cy="4294189"/>
          </a:xfrm>
        </p:grpSpPr>
        <p:pic>
          <p:nvPicPr>
            <p:cNvPr id="655" name="Google Shape;655;g2032ee7656a_0_128"/>
            <p:cNvPicPr preferRelativeResize="0"/>
            <p:nvPr/>
          </p:nvPicPr>
          <p:blipFill rotWithShape="1">
            <a:blip r:embed="rId8">
              <a:alphaModFix/>
            </a:blip>
            <a:srcRect b="43465" l="0" r="0" t="43655"/>
            <a:stretch/>
          </p:blipFill>
          <p:spPr>
            <a:xfrm>
              <a:off x="5262562" y="6737013"/>
              <a:ext cx="16408215" cy="3756303"/>
            </a:xfrm>
            <a:prstGeom prst="rect">
              <a:avLst/>
            </a:prstGeom>
            <a:noFill/>
            <a:ln>
              <a:noFill/>
            </a:ln>
          </p:spPr>
        </p:pic>
        <p:cxnSp>
          <p:nvCxnSpPr>
            <p:cNvPr id="656" name="Google Shape;656;g2032ee7656a_0_128"/>
            <p:cNvCxnSpPr/>
            <p:nvPr/>
          </p:nvCxnSpPr>
          <p:spPr>
            <a:xfrm rot="10800000">
              <a:off x="17767620" y="8916802"/>
              <a:ext cx="0" cy="2114400"/>
            </a:xfrm>
            <a:prstGeom prst="straightConnector1">
              <a:avLst/>
            </a:prstGeom>
            <a:noFill/>
            <a:ln cap="flat" cmpd="sng" w="38100">
              <a:solidFill>
                <a:srgbClr val="CC0000"/>
              </a:solidFill>
              <a:prstDash val="solid"/>
              <a:round/>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032ee7656a_0_14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662" name="Google Shape;662;g2032ee7656a_0_14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663" name="Google Shape;663;g2032ee7656a_0_14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4" name="Google Shape;664;g2032ee7656a_0_146"/>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5" name="Google Shape;665;g2032ee7656a_0_14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666" name="Google Shape;666;g2032ee7656a_0_14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667" name="Google Shape;667;g2032ee7656a_0_14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668" name="Google Shape;668;g2032ee7656a_0_146"/>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669" name="Google Shape;669;g2032ee7656a_0_146">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670" name="Google Shape;670;g2032ee7656a_0_146"/>
          <p:cNvSpPr txBox="1"/>
          <p:nvPr/>
        </p:nvSpPr>
        <p:spPr>
          <a:xfrm>
            <a:off x="2002181" y="527428"/>
            <a:ext cx="70194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pic>
        <p:nvPicPr>
          <p:cNvPr id="671" name="Google Shape;671;g2032ee7656a_0_146"/>
          <p:cNvPicPr preferRelativeResize="0"/>
          <p:nvPr/>
        </p:nvPicPr>
        <p:blipFill rotWithShape="1">
          <a:blip r:embed="rId5">
            <a:alphaModFix/>
          </a:blip>
          <a:srcRect b="9725" l="0" r="0" t="25823"/>
          <a:stretch/>
        </p:blipFill>
        <p:spPr>
          <a:xfrm>
            <a:off x="1868944" y="1409541"/>
            <a:ext cx="2409996" cy="2761559"/>
          </a:xfrm>
          <a:prstGeom prst="rect">
            <a:avLst/>
          </a:prstGeom>
          <a:noFill/>
          <a:ln>
            <a:noFill/>
          </a:ln>
        </p:spPr>
      </p:pic>
      <p:pic>
        <p:nvPicPr>
          <p:cNvPr id="672" name="Google Shape;672;g2032ee7656a_0_146"/>
          <p:cNvPicPr preferRelativeResize="0"/>
          <p:nvPr/>
        </p:nvPicPr>
        <p:blipFill rotWithShape="1">
          <a:blip r:embed="rId6">
            <a:alphaModFix/>
          </a:blip>
          <a:srcRect b="50660" l="0" r="2656" t="21593"/>
          <a:stretch/>
        </p:blipFill>
        <p:spPr>
          <a:xfrm>
            <a:off x="4920553" y="1213452"/>
            <a:ext cx="3596990" cy="1822597"/>
          </a:xfrm>
          <a:prstGeom prst="rect">
            <a:avLst/>
          </a:prstGeom>
          <a:noFill/>
          <a:ln>
            <a:noFill/>
          </a:ln>
        </p:spPr>
      </p:pic>
      <p:sp>
        <p:nvSpPr>
          <p:cNvPr id="673" name="Google Shape;673;g2032ee7656a_0_146"/>
          <p:cNvSpPr/>
          <p:nvPr/>
        </p:nvSpPr>
        <p:spPr>
          <a:xfrm>
            <a:off x="4332853" y="2279869"/>
            <a:ext cx="587700" cy="321900"/>
          </a:xfrm>
          <a:prstGeom prst="righ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74" name="Google Shape;674;g2032ee7656a_0_146"/>
          <p:cNvSpPr txBox="1"/>
          <p:nvPr/>
        </p:nvSpPr>
        <p:spPr>
          <a:xfrm>
            <a:off x="4920553" y="446597"/>
            <a:ext cx="39924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Nommer les moteurs comme ci-dessous en fonction de la hauteur du pignon :</a:t>
            </a:r>
            <a:endParaRPr b="0" i="0" sz="1100" u="none" cap="none" strike="noStrike">
              <a:solidFill>
                <a:srgbClr val="000000"/>
              </a:solidFill>
              <a:latin typeface="Century Gothic"/>
              <a:ea typeface="Century Gothic"/>
              <a:cs typeface="Century Gothic"/>
              <a:sym typeface="Century Gothic"/>
            </a:endParaRPr>
          </a:p>
        </p:txBody>
      </p:sp>
      <p:sp>
        <p:nvSpPr>
          <p:cNvPr id="675" name="Google Shape;675;g2032ee7656a_0_146"/>
          <p:cNvSpPr txBox="1"/>
          <p:nvPr/>
        </p:nvSpPr>
        <p:spPr>
          <a:xfrm>
            <a:off x="5624719" y="839109"/>
            <a:ext cx="670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TOP</a:t>
            </a:r>
            <a:endParaRPr b="1" i="0" sz="1400" u="none" cap="none" strike="noStrike">
              <a:solidFill>
                <a:srgbClr val="CC0000"/>
              </a:solidFill>
              <a:latin typeface="Helvetica Neue"/>
              <a:ea typeface="Helvetica Neue"/>
              <a:cs typeface="Helvetica Neue"/>
              <a:sym typeface="Helvetica Neue"/>
            </a:endParaRPr>
          </a:p>
        </p:txBody>
      </p:sp>
      <p:sp>
        <p:nvSpPr>
          <p:cNvPr id="676" name="Google Shape;676;g2032ee7656a_0_146"/>
          <p:cNvSpPr txBox="1"/>
          <p:nvPr/>
        </p:nvSpPr>
        <p:spPr>
          <a:xfrm>
            <a:off x="6466472" y="839109"/>
            <a:ext cx="670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MID</a:t>
            </a:r>
            <a:endParaRPr b="1" i="0" sz="1400" u="none" cap="none" strike="noStrike">
              <a:solidFill>
                <a:srgbClr val="CC0000"/>
              </a:solidFill>
              <a:latin typeface="Helvetica Neue"/>
              <a:ea typeface="Helvetica Neue"/>
              <a:cs typeface="Helvetica Neue"/>
              <a:sym typeface="Helvetica Neue"/>
            </a:endParaRPr>
          </a:p>
        </p:txBody>
      </p:sp>
      <p:sp>
        <p:nvSpPr>
          <p:cNvPr id="677" name="Google Shape;677;g2032ee7656a_0_146"/>
          <p:cNvSpPr txBox="1"/>
          <p:nvPr/>
        </p:nvSpPr>
        <p:spPr>
          <a:xfrm>
            <a:off x="7221047" y="839109"/>
            <a:ext cx="670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BOT</a:t>
            </a:r>
            <a:endParaRPr b="1" i="0" sz="1400" u="none" cap="none" strike="noStrike">
              <a:solidFill>
                <a:srgbClr val="CC0000"/>
              </a:solidFill>
              <a:latin typeface="Helvetica Neue"/>
              <a:ea typeface="Helvetica Neue"/>
              <a:cs typeface="Helvetica Neue"/>
              <a:sym typeface="Helvetica Neue"/>
            </a:endParaRPr>
          </a:p>
        </p:txBody>
      </p:sp>
      <p:sp>
        <p:nvSpPr>
          <p:cNvPr id="678" name="Google Shape;678;g2032ee7656a_0_14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679" name="Google Shape;679;g2032ee7656a_0_146"/>
          <p:cNvSpPr txBox="1"/>
          <p:nvPr/>
        </p:nvSpPr>
        <p:spPr>
          <a:xfrm>
            <a:off x="4920553" y="3197316"/>
            <a:ext cx="39924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Étiqueter les moteurs :</a:t>
            </a:r>
            <a:endParaRPr b="0" i="0" sz="1100" u="none" cap="none" strike="noStrike">
              <a:solidFill>
                <a:srgbClr val="000000"/>
              </a:solidFill>
              <a:latin typeface="Century Gothic"/>
              <a:ea typeface="Century Gothic"/>
              <a:cs typeface="Century Gothic"/>
              <a:sym typeface="Century Gothic"/>
            </a:endParaRPr>
          </a:p>
        </p:txBody>
      </p:sp>
      <p:pic>
        <p:nvPicPr>
          <p:cNvPr id="680" name="Google Shape;680;g2032ee7656a_0_146"/>
          <p:cNvPicPr preferRelativeResize="0"/>
          <p:nvPr/>
        </p:nvPicPr>
        <p:blipFill rotWithShape="1">
          <a:blip r:embed="rId7">
            <a:alphaModFix/>
          </a:blip>
          <a:srcRect b="12443" l="0" r="5275" t="38892"/>
          <a:stretch/>
        </p:blipFill>
        <p:spPr>
          <a:xfrm>
            <a:off x="4920556" y="3410391"/>
            <a:ext cx="2130063" cy="1458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032ee7656a_0_164"/>
          <p:cNvSpPr/>
          <p:nvPr/>
        </p:nvSpPr>
        <p:spPr>
          <a:xfrm>
            <a:off x="6617888" y="1681209"/>
            <a:ext cx="2441100" cy="29526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86" name="Google Shape;686;g2032ee7656a_0_164"/>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687" name="Google Shape;687;g2032ee7656a_0_164"/>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688" name="Google Shape;688;g2032ee7656a_0_164"/>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89" name="Google Shape;689;g2032ee7656a_0_164"/>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0" name="Google Shape;690;g2032ee7656a_0_164"/>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691" name="Google Shape;691;g2032ee7656a_0_164"/>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692" name="Google Shape;692;g2032ee7656a_0_164"/>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693" name="Google Shape;693;g2032ee7656a_0_164"/>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694" name="Google Shape;694;g2032ee7656a_0_164">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695" name="Google Shape;695;g2032ee7656a_0_164"/>
          <p:cNvSpPr txBox="1"/>
          <p:nvPr/>
        </p:nvSpPr>
        <p:spPr>
          <a:xfrm>
            <a:off x="1762894" y="610200"/>
            <a:ext cx="59427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Entrer en force un tube (MP00002_tube) dans la base (MP00001_basement).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Si c’est trop lâche, mettre un point de colle forte.</a:t>
            </a:r>
            <a:endParaRPr b="0" i="0" sz="1100" u="none" cap="none" strike="noStrike">
              <a:solidFill>
                <a:srgbClr val="000000"/>
              </a:solidFill>
              <a:latin typeface="Century Gothic"/>
              <a:ea typeface="Century Gothic"/>
              <a:cs typeface="Century Gothic"/>
              <a:sym typeface="Century Gothic"/>
            </a:endParaRPr>
          </a:p>
        </p:txBody>
      </p:sp>
      <p:pic>
        <p:nvPicPr>
          <p:cNvPr id="696" name="Google Shape;696;g2032ee7656a_0_164"/>
          <p:cNvPicPr preferRelativeResize="0"/>
          <p:nvPr/>
        </p:nvPicPr>
        <p:blipFill rotWithShape="1">
          <a:blip r:embed="rId5">
            <a:alphaModFix/>
          </a:blip>
          <a:srcRect b="23619" l="10693" r="6153" t="33268"/>
          <a:stretch/>
        </p:blipFill>
        <p:spPr>
          <a:xfrm>
            <a:off x="1762894" y="1268859"/>
            <a:ext cx="2319244" cy="2250102"/>
          </a:xfrm>
          <a:prstGeom prst="rect">
            <a:avLst/>
          </a:prstGeom>
          <a:noFill/>
          <a:ln>
            <a:noFill/>
          </a:ln>
        </p:spPr>
      </p:pic>
      <p:pic>
        <p:nvPicPr>
          <p:cNvPr id="697" name="Google Shape;697;g2032ee7656a_0_164"/>
          <p:cNvPicPr preferRelativeResize="0"/>
          <p:nvPr/>
        </p:nvPicPr>
        <p:blipFill rotWithShape="1">
          <a:blip r:embed="rId6">
            <a:alphaModFix/>
          </a:blip>
          <a:srcRect b="24374" l="18608" r="15191" t="19485"/>
          <a:stretch/>
        </p:blipFill>
        <p:spPr>
          <a:xfrm>
            <a:off x="4298864" y="1268859"/>
            <a:ext cx="2069283" cy="3284485"/>
          </a:xfrm>
          <a:prstGeom prst="rect">
            <a:avLst/>
          </a:prstGeom>
          <a:noFill/>
          <a:ln>
            <a:noFill/>
          </a:ln>
        </p:spPr>
      </p:pic>
      <p:pic>
        <p:nvPicPr>
          <p:cNvPr id="698" name="Google Shape;698;g2032ee7656a_0_164"/>
          <p:cNvPicPr preferRelativeResize="0"/>
          <p:nvPr/>
        </p:nvPicPr>
        <p:blipFill rotWithShape="1">
          <a:blip r:embed="rId7">
            <a:alphaModFix/>
          </a:blip>
          <a:srcRect b="0" l="0" r="1593" t="0"/>
          <a:stretch/>
        </p:blipFill>
        <p:spPr>
          <a:xfrm>
            <a:off x="6641063" y="2599819"/>
            <a:ext cx="2368228" cy="1951284"/>
          </a:xfrm>
          <a:prstGeom prst="rect">
            <a:avLst/>
          </a:prstGeom>
          <a:noFill/>
          <a:ln>
            <a:noFill/>
          </a:ln>
        </p:spPr>
      </p:pic>
      <p:sp>
        <p:nvSpPr>
          <p:cNvPr id="699" name="Google Shape;699;g2032ee7656a_0_164"/>
          <p:cNvSpPr txBox="1"/>
          <p:nvPr/>
        </p:nvSpPr>
        <p:spPr>
          <a:xfrm>
            <a:off x="7262128" y="1777603"/>
            <a:ext cx="1641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 tube est bien poussé jusqu’au bout en retournant le sous ensemble</a:t>
            </a:r>
            <a:endParaRPr b="0" i="0" sz="1100" u="none" cap="none" strike="noStrike">
              <a:solidFill>
                <a:srgbClr val="000000"/>
              </a:solidFill>
              <a:latin typeface="Century Gothic"/>
              <a:ea typeface="Century Gothic"/>
              <a:cs typeface="Century Gothic"/>
              <a:sym typeface="Century Gothic"/>
            </a:endParaRPr>
          </a:p>
        </p:txBody>
      </p:sp>
      <p:sp>
        <p:nvSpPr>
          <p:cNvPr id="700" name="Google Shape;700;g2032ee7656a_0_164"/>
          <p:cNvSpPr/>
          <p:nvPr/>
        </p:nvSpPr>
        <p:spPr>
          <a:xfrm>
            <a:off x="7605028" y="3294197"/>
            <a:ext cx="481800" cy="3471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701" name="Google Shape;701;g2032ee7656a_0_164"/>
          <p:cNvPicPr preferRelativeResize="0"/>
          <p:nvPr/>
        </p:nvPicPr>
        <p:blipFill rotWithShape="1">
          <a:blip r:embed="rId8">
            <a:alphaModFix/>
          </a:blip>
          <a:srcRect b="11803" l="14213" r="14034" t="11303"/>
          <a:stretch/>
        </p:blipFill>
        <p:spPr>
          <a:xfrm>
            <a:off x="6657393" y="1831467"/>
            <a:ext cx="495542" cy="531000"/>
          </a:xfrm>
          <a:prstGeom prst="rect">
            <a:avLst/>
          </a:prstGeom>
          <a:noFill/>
          <a:ln>
            <a:noFill/>
          </a:ln>
        </p:spPr>
      </p:pic>
      <p:sp>
        <p:nvSpPr>
          <p:cNvPr id="702" name="Google Shape;702;g2032ee7656a_0_164"/>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703" name="Google Shape;703;g2032ee7656a_0_164"/>
          <p:cNvPicPr preferRelativeResize="0"/>
          <p:nvPr/>
        </p:nvPicPr>
        <p:blipFill rotWithShape="1">
          <a:blip r:embed="rId9">
            <a:alphaModFix/>
          </a:blip>
          <a:srcRect b="0" l="0" r="0" t="0"/>
          <a:stretch/>
        </p:blipFill>
        <p:spPr>
          <a:xfrm>
            <a:off x="8243297" y="671244"/>
            <a:ext cx="794568" cy="662381"/>
          </a:xfrm>
          <a:prstGeom prst="rect">
            <a:avLst/>
          </a:prstGeom>
          <a:noFill/>
          <a:ln>
            <a:noFill/>
          </a:ln>
        </p:spPr>
      </p:pic>
      <p:sp>
        <p:nvSpPr>
          <p:cNvPr id="704" name="Google Shape;704;g2032ee7656a_0_164"/>
          <p:cNvSpPr txBox="1"/>
          <p:nvPr/>
        </p:nvSpPr>
        <p:spPr>
          <a:xfrm>
            <a:off x="2277834" y="3518963"/>
            <a:ext cx="1951200" cy="377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Base							Tube</a:t>
            </a:r>
            <a:endParaRPr b="0" i="1" sz="10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g2032ee7656a_0_18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710" name="Google Shape;710;g2032ee7656a_0_18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711" name="Google Shape;711;g2032ee7656a_0_18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2" name="Google Shape;712;g2032ee7656a_0_182"/>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3" name="Google Shape;713;g2032ee7656a_0_18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714" name="Google Shape;714;g2032ee7656a_0_18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715" name="Google Shape;715;g2032ee7656a_0_18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716" name="Google Shape;716;g2032ee7656a_0_182"/>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717" name="Google Shape;717;g2032ee7656a_0_182">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718" name="Google Shape;718;g2032ee7656a_0_182"/>
          <p:cNvSpPr txBox="1"/>
          <p:nvPr/>
        </p:nvSpPr>
        <p:spPr>
          <a:xfrm>
            <a:off x="4596609" y="668794"/>
            <a:ext cx="34641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le moteur “TOP” en premier, </a:t>
            </a:r>
            <a:r>
              <a:rPr b="1" i="0" lang="en-US" sz="1100" u="none" cap="none" strike="noStrike">
                <a:solidFill>
                  <a:srgbClr val="000000"/>
                </a:solidFill>
                <a:latin typeface="Century Gothic"/>
                <a:ea typeface="Century Gothic"/>
                <a:cs typeface="Century Gothic"/>
                <a:sym typeface="Century Gothic"/>
              </a:rPr>
              <a:t>à l’opposé de la marque</a:t>
            </a:r>
            <a:r>
              <a:rPr b="0" i="0" lang="en-US" sz="1100" u="none" cap="none" strike="noStrike">
                <a:solidFill>
                  <a:srgbClr val="000000"/>
                </a:solidFill>
                <a:latin typeface="Century Gothic"/>
                <a:ea typeface="Century Gothic"/>
                <a:cs typeface="Century Gothic"/>
                <a:sym typeface="Century Gothic"/>
              </a:rPr>
              <a:t> sur la base.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 visser avec 3x </a:t>
            </a:r>
            <a:r>
              <a:rPr lang="en-US" sz="1100">
                <a:latin typeface="Century Gothic"/>
                <a:ea typeface="Century Gothic"/>
                <a:cs typeface="Century Gothic"/>
                <a:sym typeface="Century Gothic"/>
              </a:rPr>
              <a:t>TF</a:t>
            </a:r>
            <a:r>
              <a:rPr b="0" i="0" lang="en-US" sz="1100" u="none" cap="none" strike="noStrike">
                <a:solidFill>
                  <a:srgbClr val="000000"/>
                </a:solidFill>
                <a:latin typeface="Century Gothic"/>
                <a:ea typeface="Century Gothic"/>
                <a:cs typeface="Century Gothic"/>
                <a:sym typeface="Century Gothic"/>
              </a:rPr>
              <a:t> M</a:t>
            </a:r>
            <a:r>
              <a:rPr lang="en-US" sz="1100">
                <a:latin typeface="Century Gothic"/>
                <a:ea typeface="Century Gothic"/>
                <a:cs typeface="Century Gothic"/>
                <a:sym typeface="Century Gothic"/>
              </a:rPr>
              <a:t>3</a:t>
            </a:r>
            <a:r>
              <a:rPr b="0" i="0" lang="en-US" sz="1100" u="none" cap="none" strike="noStrike">
                <a:solidFill>
                  <a:srgbClr val="000000"/>
                </a:solidFill>
                <a:latin typeface="Century Gothic"/>
                <a:ea typeface="Century Gothic"/>
                <a:cs typeface="Century Gothic"/>
                <a:sym typeface="Century Gothic"/>
              </a:rPr>
              <a:t>x</a:t>
            </a:r>
            <a:r>
              <a:rPr lang="en-US" sz="1100">
                <a:latin typeface="Century Gothic"/>
                <a:ea typeface="Century Gothic"/>
                <a:cs typeface="Century Gothic"/>
                <a:sym typeface="Century Gothic"/>
              </a:rPr>
              <a:t>6 (STD_tf_m3x6) </a:t>
            </a:r>
            <a:r>
              <a:rPr b="0" i="0" lang="en-US" sz="1100" u="none" cap="none" strike="noStrike">
                <a:solidFill>
                  <a:srgbClr val="000000"/>
                </a:solidFill>
                <a:latin typeface="Century Gothic"/>
                <a:ea typeface="Century Gothic"/>
                <a:cs typeface="Century Gothic"/>
                <a:sym typeface="Century Gothic"/>
              </a:rPr>
              <a:t>avec un couple de ..mNm et du </a:t>
            </a:r>
            <a:r>
              <a:rPr b="1" i="0" lang="en-US" sz="1100" u="none" cap="none" strike="noStrike">
                <a:solidFill>
                  <a:srgbClr val="000000"/>
                </a:solidFill>
                <a:latin typeface="Century Gothic"/>
                <a:ea typeface="Century Gothic"/>
                <a:cs typeface="Century Gothic"/>
                <a:sym typeface="Century Gothic"/>
              </a:rPr>
              <a:t>frein filet bleu</a:t>
            </a:r>
            <a:endParaRPr b="1" i="0" sz="1100" u="none" cap="none" strike="noStrike">
              <a:solidFill>
                <a:srgbClr val="000000"/>
              </a:solidFill>
              <a:latin typeface="Century Gothic"/>
              <a:ea typeface="Century Gothic"/>
              <a:cs typeface="Century Gothic"/>
              <a:sym typeface="Century Gothic"/>
            </a:endParaRPr>
          </a:p>
        </p:txBody>
      </p:sp>
      <p:pic>
        <p:nvPicPr>
          <p:cNvPr id="719" name="Google Shape;719;g2032ee7656a_0_182"/>
          <p:cNvPicPr preferRelativeResize="0"/>
          <p:nvPr/>
        </p:nvPicPr>
        <p:blipFill rotWithShape="1">
          <a:blip r:embed="rId5">
            <a:alphaModFix/>
          </a:blip>
          <a:srcRect b="0" l="0" r="0" t="0"/>
          <a:stretch/>
        </p:blipFill>
        <p:spPr>
          <a:xfrm>
            <a:off x="8163497" y="931593"/>
            <a:ext cx="572456" cy="614587"/>
          </a:xfrm>
          <a:prstGeom prst="rect">
            <a:avLst/>
          </a:prstGeom>
          <a:noFill/>
          <a:ln>
            <a:noFill/>
          </a:ln>
        </p:spPr>
      </p:pic>
      <p:sp>
        <p:nvSpPr>
          <p:cNvPr id="720" name="Google Shape;720;g2032ee7656a_0_182"/>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cxnSp>
        <p:nvCxnSpPr>
          <p:cNvPr id="721" name="Google Shape;721;g2032ee7656a_0_182"/>
          <p:cNvCxnSpPr/>
          <p:nvPr/>
        </p:nvCxnSpPr>
        <p:spPr>
          <a:xfrm>
            <a:off x="2906119" y="2319938"/>
            <a:ext cx="255900" cy="280800"/>
          </a:xfrm>
          <a:prstGeom prst="straightConnector1">
            <a:avLst/>
          </a:prstGeom>
          <a:noFill/>
          <a:ln cap="flat" cmpd="sng" w="76200">
            <a:solidFill>
              <a:srgbClr val="000000"/>
            </a:solidFill>
            <a:prstDash val="solid"/>
            <a:round/>
            <a:headEnd len="sm" w="sm" type="none"/>
            <a:tailEnd len="sm" w="sm" type="none"/>
          </a:ln>
        </p:spPr>
      </p:cxnSp>
      <p:pic>
        <p:nvPicPr>
          <p:cNvPr id="722" name="Google Shape;722;g2032ee7656a_0_182"/>
          <p:cNvPicPr preferRelativeResize="0"/>
          <p:nvPr/>
        </p:nvPicPr>
        <p:blipFill rotWithShape="1">
          <a:blip r:embed="rId6">
            <a:alphaModFix/>
          </a:blip>
          <a:srcRect b="1342" l="17053" r="20682" t="8583"/>
          <a:stretch/>
        </p:blipFill>
        <p:spPr>
          <a:xfrm>
            <a:off x="2195203" y="753094"/>
            <a:ext cx="1802627" cy="3477074"/>
          </a:xfrm>
          <a:prstGeom prst="rect">
            <a:avLst/>
          </a:prstGeom>
          <a:noFill/>
          <a:ln>
            <a:noFill/>
          </a:ln>
        </p:spPr>
      </p:pic>
      <p:cxnSp>
        <p:nvCxnSpPr>
          <p:cNvPr id="723" name="Google Shape;723;g2032ee7656a_0_182"/>
          <p:cNvCxnSpPr/>
          <p:nvPr/>
        </p:nvCxnSpPr>
        <p:spPr>
          <a:xfrm flipH="1" rot="10800000">
            <a:off x="2377734" y="3038316"/>
            <a:ext cx="41400" cy="338400"/>
          </a:xfrm>
          <a:prstGeom prst="straightConnector1">
            <a:avLst/>
          </a:prstGeom>
          <a:noFill/>
          <a:ln cap="flat" cmpd="sng" w="38100">
            <a:solidFill>
              <a:srgbClr val="FF0000"/>
            </a:solidFill>
            <a:prstDash val="solid"/>
            <a:round/>
            <a:headEnd len="sm" w="sm" type="none"/>
            <a:tailEnd len="med" w="med" type="triangle"/>
          </a:ln>
        </p:spPr>
      </p:cxnSp>
      <p:pic>
        <p:nvPicPr>
          <p:cNvPr id="724" name="Google Shape;724;g2032ee7656a_0_182"/>
          <p:cNvPicPr preferRelativeResize="0"/>
          <p:nvPr/>
        </p:nvPicPr>
        <p:blipFill rotWithShape="1">
          <a:blip r:embed="rId6">
            <a:alphaModFix/>
          </a:blip>
          <a:srcRect b="22095" l="17053" r="24039" t="50508"/>
          <a:stretch/>
        </p:blipFill>
        <p:spPr>
          <a:xfrm>
            <a:off x="4238616" y="1638143"/>
            <a:ext cx="4179974" cy="2592026"/>
          </a:xfrm>
          <a:prstGeom prst="rect">
            <a:avLst/>
          </a:prstGeom>
          <a:noFill/>
          <a:ln>
            <a:noFill/>
          </a:ln>
        </p:spPr>
      </p:pic>
      <p:cxnSp>
        <p:nvCxnSpPr>
          <p:cNvPr id="725" name="Google Shape;725;g2032ee7656a_0_182"/>
          <p:cNvCxnSpPr/>
          <p:nvPr/>
        </p:nvCxnSpPr>
        <p:spPr>
          <a:xfrm flipH="1" rot="10800000">
            <a:off x="4694728" y="3167550"/>
            <a:ext cx="105300" cy="710100"/>
          </a:xfrm>
          <a:prstGeom prst="straightConnector1">
            <a:avLst/>
          </a:prstGeom>
          <a:noFill/>
          <a:ln cap="flat" cmpd="sng" w="38100">
            <a:solidFill>
              <a:srgbClr val="FF0000"/>
            </a:solidFill>
            <a:prstDash val="solid"/>
            <a:round/>
            <a:headEnd len="sm" w="sm" type="none"/>
            <a:tailEnd len="med" w="med" type="triangle"/>
          </a:ln>
        </p:spPr>
      </p:cxnSp>
      <p:sp>
        <p:nvSpPr>
          <p:cNvPr id="726" name="Google Shape;726;g2032ee7656a_0_182"/>
          <p:cNvSpPr txBox="1"/>
          <p:nvPr/>
        </p:nvSpPr>
        <p:spPr>
          <a:xfrm>
            <a:off x="6662606" y="3533578"/>
            <a:ext cx="5724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TOP</a:t>
            </a:r>
            <a:endParaRPr b="1" i="0" sz="1400" u="none" cap="none" strike="noStrike">
              <a:solidFill>
                <a:srgbClr val="000000"/>
              </a:solidFill>
              <a:latin typeface="Helvetica Neue"/>
              <a:ea typeface="Helvetica Neue"/>
              <a:cs typeface="Helvetica Neue"/>
              <a:sym typeface="Helvetica Neue"/>
            </a:endParaRPr>
          </a:p>
        </p:txBody>
      </p:sp>
      <p:sp>
        <p:nvSpPr>
          <p:cNvPr id="727" name="Google Shape;727;g2032ee7656a_0_182"/>
          <p:cNvSpPr/>
          <p:nvPr/>
        </p:nvSpPr>
        <p:spPr>
          <a:xfrm>
            <a:off x="3076491" y="1714500"/>
            <a:ext cx="444900" cy="347100"/>
          </a:xfrm>
          <a:prstGeom prst="rect">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13b42f3c44_0_64"/>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09" name="Google Shape;109;g213b42f3c44_0_64"/>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10" name="Google Shape;110;g213b42f3c44_0_64"/>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111" name="Google Shape;111;g213b42f3c44_0_64"/>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2" name="Google Shape;112;g213b42f3c44_0_64"/>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13" name="Google Shape;113;g213b42f3c44_0_64"/>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14" name="Google Shape;114;g213b42f3c44_0_64"/>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 name="Google Shape;115;g213b42f3c44_0_64"/>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16" name="Google Shape;116;g213b42f3c44_0_64"/>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17" name="Google Shape;117;g213b42f3c44_0_64">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18" name="Google Shape;118;g213b42f3c44_0_64"/>
          <p:cNvSpPr txBox="1"/>
          <p:nvPr/>
        </p:nvSpPr>
        <p:spPr>
          <a:xfrm>
            <a:off x="1836711" y="571246"/>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sp>
        <p:nvSpPr>
          <p:cNvPr id="119" name="Google Shape;119;g213b42f3c44_0_64"/>
          <p:cNvSpPr txBox="1"/>
          <p:nvPr/>
        </p:nvSpPr>
        <p:spPr>
          <a:xfrm>
            <a:off x="1947872" y="539119"/>
            <a:ext cx="6153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des éléments suivants :</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Bras lune (MP00006_moon_arm)</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lang="en-US" sz="1100">
                <a:latin typeface="Century Gothic"/>
                <a:ea typeface="Century Gothic"/>
                <a:cs typeface="Century Gothic"/>
                <a:sym typeface="Century Gothic"/>
              </a:rPr>
              <a:t>4</a:t>
            </a:r>
            <a:r>
              <a:rPr b="0" i="0" lang="en-US" sz="1100" u="none" cap="none" strike="noStrike">
                <a:solidFill>
                  <a:srgbClr val="000000"/>
                </a:solidFill>
                <a:latin typeface="Century Gothic"/>
                <a:ea typeface="Century Gothic"/>
                <a:cs typeface="Century Gothic"/>
                <a:sym typeface="Century Gothic"/>
              </a:rPr>
              <a:t>x </a:t>
            </a:r>
            <a:r>
              <a:rPr lang="en-US" sz="1100">
                <a:latin typeface="Century Gothic"/>
                <a:ea typeface="Century Gothic"/>
                <a:cs typeface="Century Gothic"/>
                <a:sym typeface="Century Gothic"/>
              </a:rPr>
              <a:t>roulements à collerette </a:t>
            </a:r>
            <a:r>
              <a:rPr lang="en-US" sz="1100">
                <a:latin typeface="Century Gothic"/>
                <a:ea typeface="Century Gothic"/>
                <a:cs typeface="Century Gothic"/>
                <a:sym typeface="Century Gothic"/>
              </a:rPr>
              <a:t>4x7x2.5 (STD_bearing_4x7x2_5)</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None/>
            </a:pPr>
            <a:r>
              <a:t/>
            </a:r>
            <a:endParaRPr b="0" i="0" sz="1100" u="none" cap="none" strike="noStrike">
              <a:solidFill>
                <a:srgbClr val="000000"/>
              </a:solidFill>
              <a:latin typeface="Century Gothic"/>
              <a:ea typeface="Century Gothic"/>
              <a:cs typeface="Century Gothic"/>
              <a:sym typeface="Century Gothic"/>
            </a:endParaRPr>
          </a:p>
        </p:txBody>
      </p:sp>
      <p:pic>
        <p:nvPicPr>
          <p:cNvPr id="120" name="Google Shape;120;g213b42f3c44_0_64"/>
          <p:cNvPicPr preferRelativeResize="0"/>
          <p:nvPr/>
        </p:nvPicPr>
        <p:blipFill>
          <a:blip r:embed="rId5">
            <a:alphaModFix/>
          </a:blip>
          <a:stretch>
            <a:fillRect/>
          </a:stretch>
        </p:blipFill>
        <p:spPr>
          <a:xfrm>
            <a:off x="3028781" y="1635403"/>
            <a:ext cx="4536674" cy="2418430"/>
          </a:xfrm>
          <a:prstGeom prst="rect">
            <a:avLst/>
          </a:prstGeom>
          <a:noFill/>
          <a:ln>
            <a:noFill/>
          </a:ln>
        </p:spPr>
      </p:pic>
      <p:sp>
        <p:nvSpPr>
          <p:cNvPr id="121" name="Google Shape;121;g213b42f3c44_0_64"/>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g2032ee7656a_0_200"/>
          <p:cNvPicPr preferRelativeResize="0"/>
          <p:nvPr/>
        </p:nvPicPr>
        <p:blipFill rotWithShape="1">
          <a:blip r:embed="rId3">
            <a:alphaModFix/>
          </a:blip>
          <a:srcRect b="16742" l="25537" r="14416" t="34685"/>
          <a:stretch/>
        </p:blipFill>
        <p:spPr>
          <a:xfrm>
            <a:off x="5822251" y="2266776"/>
            <a:ext cx="2205827" cy="2519306"/>
          </a:xfrm>
          <a:prstGeom prst="rect">
            <a:avLst/>
          </a:prstGeom>
          <a:noFill/>
          <a:ln>
            <a:noFill/>
          </a:ln>
        </p:spPr>
      </p:pic>
      <p:sp>
        <p:nvSpPr>
          <p:cNvPr id="733" name="Google Shape;733;g2032ee7656a_0_20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734" name="Google Shape;734;g2032ee7656a_0_20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735" name="Google Shape;735;g2032ee7656a_0_20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6" name="Google Shape;736;g2032ee7656a_0_200"/>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37" name="Google Shape;737;g2032ee7656a_0_20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738" name="Google Shape;738;g2032ee7656a_0_20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739" name="Google Shape;739;g2032ee7656a_0_20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740" name="Google Shape;740;g2032ee7656a_0_200"/>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741" name="Google Shape;741;g2032ee7656a_0_200">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742" name="Google Shape;742;g2032ee7656a_0_200"/>
          <p:cNvSpPr txBox="1"/>
          <p:nvPr/>
        </p:nvSpPr>
        <p:spPr>
          <a:xfrm>
            <a:off x="4577869" y="702328"/>
            <a:ext cx="38721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les 2 autres moteurs comme ci-contre.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visser avec 3x vis chacun, sans oublier le frein filet pour chacune des vis</a:t>
            </a:r>
            <a:r>
              <a:rPr lang="en-US" sz="1100">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pic>
        <p:nvPicPr>
          <p:cNvPr id="743" name="Google Shape;743;g2032ee7656a_0_200"/>
          <p:cNvPicPr preferRelativeResize="0"/>
          <p:nvPr/>
        </p:nvPicPr>
        <p:blipFill rotWithShape="1">
          <a:blip r:embed="rId6">
            <a:alphaModFix/>
          </a:blip>
          <a:srcRect b="0" l="0" r="0" t="0"/>
          <a:stretch/>
        </p:blipFill>
        <p:spPr>
          <a:xfrm>
            <a:off x="8450006" y="918375"/>
            <a:ext cx="572456" cy="614587"/>
          </a:xfrm>
          <a:prstGeom prst="rect">
            <a:avLst/>
          </a:prstGeom>
          <a:noFill/>
          <a:ln>
            <a:noFill/>
          </a:ln>
        </p:spPr>
      </p:pic>
      <p:sp>
        <p:nvSpPr>
          <p:cNvPr id="744" name="Google Shape;744;g2032ee7656a_0_200"/>
          <p:cNvSpPr txBox="1"/>
          <p:nvPr/>
        </p:nvSpPr>
        <p:spPr>
          <a:xfrm>
            <a:off x="6439097" y="1611656"/>
            <a:ext cx="16845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Appliquer de la graisse sur les 3 pignons, au niveau de la denture</a:t>
            </a:r>
            <a:endParaRPr b="0" i="0" sz="1100" u="none" cap="none" strike="noStrike">
              <a:solidFill>
                <a:srgbClr val="000000"/>
              </a:solidFill>
              <a:latin typeface="Century Gothic"/>
              <a:ea typeface="Century Gothic"/>
              <a:cs typeface="Century Gothic"/>
              <a:sym typeface="Century Gothic"/>
            </a:endParaRPr>
          </a:p>
        </p:txBody>
      </p:sp>
      <p:grpSp>
        <p:nvGrpSpPr>
          <p:cNvPr id="745" name="Google Shape;745;g2032ee7656a_0_200"/>
          <p:cNvGrpSpPr/>
          <p:nvPr/>
        </p:nvGrpSpPr>
        <p:grpSpPr>
          <a:xfrm>
            <a:off x="5635298" y="1494585"/>
            <a:ext cx="729147" cy="772186"/>
            <a:chOff x="13641675" y="8002275"/>
            <a:chExt cx="2143289" cy="2269801"/>
          </a:xfrm>
        </p:grpSpPr>
        <p:pic>
          <p:nvPicPr>
            <p:cNvPr id="746" name="Google Shape;746;g2032ee7656a_0_200"/>
            <p:cNvPicPr preferRelativeResize="0"/>
            <p:nvPr/>
          </p:nvPicPr>
          <p:blipFill rotWithShape="1">
            <a:blip r:embed="rId7">
              <a:alphaModFix/>
            </a:blip>
            <a:srcRect b="0" l="0" r="0" t="42591"/>
            <a:stretch/>
          </p:blipFill>
          <p:spPr>
            <a:xfrm>
              <a:off x="13641675" y="9225376"/>
              <a:ext cx="1752575" cy="1046700"/>
            </a:xfrm>
            <a:prstGeom prst="rect">
              <a:avLst/>
            </a:prstGeom>
            <a:noFill/>
            <a:ln>
              <a:noFill/>
            </a:ln>
          </p:spPr>
        </p:pic>
        <p:pic>
          <p:nvPicPr>
            <p:cNvPr id="747" name="Google Shape;747;g2032ee7656a_0_200"/>
            <p:cNvPicPr preferRelativeResize="0"/>
            <p:nvPr/>
          </p:nvPicPr>
          <p:blipFill rotWithShape="1">
            <a:blip r:embed="rId8">
              <a:alphaModFix/>
            </a:blip>
            <a:srcRect b="0" l="0" r="0" t="0"/>
            <a:stretch/>
          </p:blipFill>
          <p:spPr>
            <a:xfrm>
              <a:off x="14281150" y="8002275"/>
              <a:ext cx="1503814" cy="1416000"/>
            </a:xfrm>
            <a:prstGeom prst="rect">
              <a:avLst/>
            </a:prstGeom>
            <a:noFill/>
            <a:ln>
              <a:noFill/>
            </a:ln>
          </p:spPr>
        </p:pic>
      </p:grpSp>
      <p:sp>
        <p:nvSpPr>
          <p:cNvPr id="748" name="Google Shape;748;g2032ee7656a_0_20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749" name="Google Shape;749;g2032ee7656a_0_200"/>
          <p:cNvSpPr/>
          <p:nvPr/>
        </p:nvSpPr>
        <p:spPr>
          <a:xfrm>
            <a:off x="6298922" y="3207581"/>
            <a:ext cx="465000" cy="335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50" name="Google Shape;750;g2032ee7656a_0_200"/>
          <p:cNvSpPr/>
          <p:nvPr/>
        </p:nvSpPr>
        <p:spPr>
          <a:xfrm>
            <a:off x="7043766" y="2487960"/>
            <a:ext cx="465000" cy="335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51" name="Google Shape;751;g2032ee7656a_0_200"/>
          <p:cNvSpPr/>
          <p:nvPr/>
        </p:nvSpPr>
        <p:spPr>
          <a:xfrm>
            <a:off x="6780516" y="3062381"/>
            <a:ext cx="524100" cy="335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752" name="Google Shape;752;g2032ee7656a_0_200"/>
          <p:cNvGrpSpPr/>
          <p:nvPr/>
        </p:nvGrpSpPr>
        <p:grpSpPr>
          <a:xfrm>
            <a:off x="1800390" y="757222"/>
            <a:ext cx="2614070" cy="4056284"/>
            <a:chOff x="6203875" y="2916375"/>
            <a:chExt cx="5083761" cy="9415700"/>
          </a:xfrm>
        </p:grpSpPr>
        <p:pic>
          <p:nvPicPr>
            <p:cNvPr id="753" name="Google Shape;753;g2032ee7656a_0_200"/>
            <p:cNvPicPr preferRelativeResize="0"/>
            <p:nvPr/>
          </p:nvPicPr>
          <p:blipFill rotWithShape="1">
            <a:blip r:embed="rId3">
              <a:alphaModFix/>
            </a:blip>
            <a:srcRect b="0" l="20198" r="8504" t="6471"/>
            <a:stretch/>
          </p:blipFill>
          <p:spPr>
            <a:xfrm>
              <a:off x="6203875" y="2916375"/>
              <a:ext cx="5083761" cy="9415700"/>
            </a:xfrm>
            <a:prstGeom prst="rect">
              <a:avLst/>
            </a:prstGeom>
            <a:noFill/>
            <a:ln>
              <a:noFill/>
            </a:ln>
          </p:spPr>
        </p:pic>
        <p:cxnSp>
          <p:nvCxnSpPr>
            <p:cNvPr id="754" name="Google Shape;754;g2032ee7656a_0_200"/>
            <p:cNvCxnSpPr/>
            <p:nvPr/>
          </p:nvCxnSpPr>
          <p:spPr>
            <a:xfrm flipH="1" rot="10800000">
              <a:off x="6862810" y="9812792"/>
              <a:ext cx="194700" cy="1390200"/>
            </a:xfrm>
            <a:prstGeom prst="straightConnector1">
              <a:avLst/>
            </a:prstGeom>
            <a:noFill/>
            <a:ln cap="flat" cmpd="sng" w="38100">
              <a:solidFill>
                <a:srgbClr val="FF0000"/>
              </a:solidFill>
              <a:prstDash val="solid"/>
              <a:round/>
              <a:headEnd len="sm" w="sm" type="none"/>
              <a:tailEnd len="med" w="med" type="triangle"/>
            </a:ln>
          </p:spPr>
        </p:cxnSp>
        <p:sp>
          <p:nvSpPr>
            <p:cNvPr id="755" name="Google Shape;755;g2032ee7656a_0_200"/>
            <p:cNvSpPr txBox="1"/>
            <p:nvPr/>
          </p:nvSpPr>
          <p:spPr>
            <a:xfrm>
              <a:off x="9505510" y="6155018"/>
              <a:ext cx="1239600" cy="66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TOP</a:t>
              </a:r>
              <a:endParaRPr b="1" i="0" sz="1400" u="none" cap="none" strike="noStrike">
                <a:solidFill>
                  <a:srgbClr val="CC0000"/>
                </a:solidFill>
                <a:latin typeface="Helvetica Neue"/>
                <a:ea typeface="Helvetica Neue"/>
                <a:cs typeface="Helvetica Neue"/>
                <a:sym typeface="Helvetica Neue"/>
              </a:endParaRPr>
            </a:p>
          </p:txBody>
        </p:sp>
        <p:sp>
          <p:nvSpPr>
            <p:cNvPr id="756" name="Google Shape;756;g2032ee7656a_0_200"/>
            <p:cNvSpPr txBox="1"/>
            <p:nvPr/>
          </p:nvSpPr>
          <p:spPr>
            <a:xfrm>
              <a:off x="8435354" y="6909231"/>
              <a:ext cx="1239600" cy="66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MID</a:t>
              </a:r>
              <a:endParaRPr b="1" i="0" sz="1400" u="none" cap="none" strike="noStrike">
                <a:solidFill>
                  <a:srgbClr val="CC0000"/>
                </a:solidFill>
                <a:latin typeface="Helvetica Neue"/>
                <a:ea typeface="Helvetica Neue"/>
                <a:cs typeface="Helvetica Neue"/>
                <a:sym typeface="Helvetica Neue"/>
              </a:endParaRPr>
            </a:p>
          </p:txBody>
        </p:sp>
        <p:sp>
          <p:nvSpPr>
            <p:cNvPr id="757" name="Google Shape;757;g2032ee7656a_0_200"/>
            <p:cNvSpPr txBox="1"/>
            <p:nvPr/>
          </p:nvSpPr>
          <p:spPr>
            <a:xfrm>
              <a:off x="7195762" y="7236022"/>
              <a:ext cx="1239600" cy="66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BOT</a:t>
              </a:r>
              <a:endParaRPr b="1" i="0" sz="1400" u="none" cap="none" strike="noStrike">
                <a:solidFill>
                  <a:srgbClr val="CC0000"/>
                </a:solidFill>
                <a:latin typeface="Helvetica Neue"/>
                <a:ea typeface="Helvetica Neue"/>
                <a:cs typeface="Helvetica Neue"/>
                <a:sym typeface="Helvetica Neue"/>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2032ee7656a_0_21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763" name="Google Shape;763;g2032ee7656a_0_21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764" name="Google Shape;764;g2032ee7656a_0_21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5" name="Google Shape;765;g2032ee7656a_0_218"/>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66" name="Google Shape;766;g2032ee7656a_0_21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767" name="Google Shape;767;g2032ee7656a_0_21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768" name="Google Shape;768;g2032ee7656a_0_21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769" name="Google Shape;769;g2032ee7656a_0_218"/>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770" name="Google Shape;770;g2032ee7656a_0_218">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771" name="Google Shape;771;g2032ee7656a_0_218"/>
          <p:cNvSpPr txBox="1"/>
          <p:nvPr/>
        </p:nvSpPr>
        <p:spPr>
          <a:xfrm>
            <a:off x="4557741" y="571781"/>
            <a:ext cx="42516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Emboîter ensuite un étage complet comme ci-contre, en prenant soin de pré-aligner les 3 ouvertures avec les 3 pignons.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Aligner l’ergot de fixation du premier étage avec la marque sur la basement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sp>
        <p:nvSpPr>
          <p:cNvPr id="772" name="Google Shape;772;g2032ee7656a_0_218"/>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773" name="Google Shape;773;g2032ee7656a_0_218"/>
          <p:cNvPicPr preferRelativeResize="0"/>
          <p:nvPr/>
        </p:nvPicPr>
        <p:blipFill rotWithShape="1">
          <a:blip r:embed="rId5">
            <a:alphaModFix/>
          </a:blip>
          <a:srcRect b="0" l="26611" r="21292" t="28459"/>
          <a:stretch/>
        </p:blipFill>
        <p:spPr>
          <a:xfrm>
            <a:off x="1973184" y="957694"/>
            <a:ext cx="2165372" cy="3964923"/>
          </a:xfrm>
          <a:prstGeom prst="rect">
            <a:avLst/>
          </a:prstGeom>
          <a:noFill/>
          <a:ln>
            <a:noFill/>
          </a:ln>
        </p:spPr>
      </p:pic>
      <p:pic>
        <p:nvPicPr>
          <p:cNvPr id="774" name="Google Shape;774;g2032ee7656a_0_218"/>
          <p:cNvPicPr preferRelativeResize="0"/>
          <p:nvPr/>
        </p:nvPicPr>
        <p:blipFill rotWithShape="1">
          <a:blip r:embed="rId6">
            <a:alphaModFix/>
          </a:blip>
          <a:srcRect b="19818" l="25588" r="21377" t="33669"/>
          <a:stretch/>
        </p:blipFill>
        <p:spPr>
          <a:xfrm>
            <a:off x="4557741" y="1449169"/>
            <a:ext cx="2724883" cy="3186365"/>
          </a:xfrm>
          <a:prstGeom prst="rect">
            <a:avLst/>
          </a:prstGeom>
          <a:noFill/>
          <a:ln>
            <a:noFill/>
          </a:ln>
        </p:spPr>
      </p:pic>
      <p:cxnSp>
        <p:nvCxnSpPr>
          <p:cNvPr id="775" name="Google Shape;775;g2032ee7656a_0_218"/>
          <p:cNvCxnSpPr/>
          <p:nvPr/>
        </p:nvCxnSpPr>
        <p:spPr>
          <a:xfrm flipH="1">
            <a:off x="3013125" y="1093641"/>
            <a:ext cx="82500" cy="1837200"/>
          </a:xfrm>
          <a:prstGeom prst="straightConnector1">
            <a:avLst/>
          </a:prstGeom>
          <a:noFill/>
          <a:ln cap="flat" cmpd="sng" w="38100">
            <a:solidFill>
              <a:srgbClr val="FF0000"/>
            </a:solidFill>
            <a:prstDash val="dash"/>
            <a:round/>
            <a:headEnd len="sm" w="sm" type="none"/>
            <a:tailEnd len="med" w="med" type="triangle"/>
          </a:ln>
        </p:spPr>
      </p:cxnSp>
      <p:sp>
        <p:nvSpPr>
          <p:cNvPr id="776" name="Google Shape;776;g2032ee7656a_0_218"/>
          <p:cNvSpPr txBox="1"/>
          <p:nvPr/>
        </p:nvSpPr>
        <p:spPr>
          <a:xfrm>
            <a:off x="5763734" y="3106854"/>
            <a:ext cx="637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BOT</a:t>
            </a:r>
            <a:endParaRPr b="1" i="0" sz="1400" u="none" cap="none" strike="noStrike">
              <a:solidFill>
                <a:srgbClr val="CC0000"/>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2032ee7656a_0_23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782" name="Google Shape;782;g2032ee7656a_0_23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783" name="Google Shape;783;g2032ee7656a_0_23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4" name="Google Shape;784;g2032ee7656a_0_236"/>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85" name="Google Shape;785;g2032ee7656a_0_23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786" name="Google Shape;786;g2032ee7656a_0_23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787" name="Google Shape;787;g2032ee7656a_0_23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788" name="Google Shape;788;g2032ee7656a_0_236"/>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789" name="Google Shape;789;g2032ee7656a_0_236">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790" name="Google Shape;790;g2032ee7656a_0_236"/>
          <p:cNvSpPr txBox="1"/>
          <p:nvPr/>
        </p:nvSpPr>
        <p:spPr>
          <a:xfrm>
            <a:off x="2036286" y="4536154"/>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pour les 2 autres étages. </a:t>
            </a:r>
            <a:endParaRPr b="0" i="0" sz="1100" u="none" cap="none" strike="noStrike">
              <a:solidFill>
                <a:srgbClr val="000000"/>
              </a:solidFill>
              <a:latin typeface="Century Gothic"/>
              <a:ea typeface="Century Gothic"/>
              <a:cs typeface="Century Gothic"/>
              <a:sym typeface="Century Gothic"/>
            </a:endParaRPr>
          </a:p>
        </p:txBody>
      </p:sp>
      <p:sp>
        <p:nvSpPr>
          <p:cNvPr id="791" name="Google Shape;791;g2032ee7656a_0_23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792" name="Google Shape;792;g2032ee7656a_0_236"/>
          <p:cNvSpPr/>
          <p:nvPr/>
        </p:nvSpPr>
        <p:spPr>
          <a:xfrm>
            <a:off x="5299950" y="2314650"/>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793" name="Google Shape;793;g2032ee7656a_0_236"/>
          <p:cNvPicPr preferRelativeResize="0"/>
          <p:nvPr/>
        </p:nvPicPr>
        <p:blipFill rotWithShape="1">
          <a:blip r:embed="rId5">
            <a:alphaModFix/>
          </a:blip>
          <a:srcRect b="27534" l="27569" r="24869" t="37363"/>
          <a:stretch/>
        </p:blipFill>
        <p:spPr>
          <a:xfrm>
            <a:off x="1978884" y="1132471"/>
            <a:ext cx="3017476" cy="2969257"/>
          </a:xfrm>
          <a:prstGeom prst="rect">
            <a:avLst/>
          </a:prstGeom>
          <a:noFill/>
          <a:ln>
            <a:noFill/>
          </a:ln>
        </p:spPr>
      </p:pic>
      <p:sp>
        <p:nvSpPr>
          <p:cNvPr id="794" name="Google Shape;794;g2032ee7656a_0_236"/>
          <p:cNvSpPr txBox="1"/>
          <p:nvPr/>
        </p:nvSpPr>
        <p:spPr>
          <a:xfrm>
            <a:off x="3869479" y="2463990"/>
            <a:ext cx="637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MID</a:t>
            </a:r>
            <a:endParaRPr b="1" i="0" sz="1400" u="none" cap="none" strike="noStrike">
              <a:solidFill>
                <a:srgbClr val="CC0000"/>
              </a:solidFill>
              <a:latin typeface="Helvetica Neue"/>
              <a:ea typeface="Helvetica Neue"/>
              <a:cs typeface="Helvetica Neue"/>
              <a:sym typeface="Helvetica Neue"/>
            </a:endParaRPr>
          </a:p>
        </p:txBody>
      </p:sp>
      <p:pic>
        <p:nvPicPr>
          <p:cNvPr id="795" name="Google Shape;795;g2032ee7656a_0_236"/>
          <p:cNvPicPr preferRelativeResize="0"/>
          <p:nvPr/>
        </p:nvPicPr>
        <p:blipFill rotWithShape="1">
          <a:blip r:embed="rId6">
            <a:alphaModFix/>
          </a:blip>
          <a:srcRect b="10802" l="18712" r="12312" t="40624"/>
          <a:stretch/>
        </p:blipFill>
        <p:spPr>
          <a:xfrm>
            <a:off x="5831325" y="482766"/>
            <a:ext cx="2552755" cy="2396872"/>
          </a:xfrm>
          <a:prstGeom prst="rect">
            <a:avLst/>
          </a:prstGeom>
          <a:noFill/>
          <a:ln>
            <a:noFill/>
          </a:ln>
        </p:spPr>
      </p:pic>
      <p:sp>
        <p:nvSpPr>
          <p:cNvPr id="796" name="Google Shape;796;g2032ee7656a_0_236"/>
          <p:cNvSpPr txBox="1"/>
          <p:nvPr/>
        </p:nvSpPr>
        <p:spPr>
          <a:xfrm>
            <a:off x="6557882" y="1386380"/>
            <a:ext cx="637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TOP</a:t>
            </a:r>
            <a:endParaRPr b="1" i="0" sz="1400" u="none" cap="none" strike="noStrike">
              <a:solidFill>
                <a:srgbClr val="CC0000"/>
              </a:solidFill>
              <a:latin typeface="Helvetica Neue"/>
              <a:ea typeface="Helvetica Neue"/>
              <a:cs typeface="Helvetica Neue"/>
              <a:sym typeface="Helvetica Neue"/>
            </a:endParaRPr>
          </a:p>
        </p:txBody>
      </p:sp>
      <p:pic>
        <p:nvPicPr>
          <p:cNvPr id="797" name="Google Shape;797;g2032ee7656a_0_236"/>
          <p:cNvPicPr preferRelativeResize="0"/>
          <p:nvPr/>
        </p:nvPicPr>
        <p:blipFill rotWithShape="1">
          <a:blip r:embed="rId7">
            <a:alphaModFix/>
          </a:blip>
          <a:srcRect b="0" l="0" r="0" t="0"/>
          <a:stretch/>
        </p:blipFill>
        <p:spPr>
          <a:xfrm>
            <a:off x="5848444" y="2936784"/>
            <a:ext cx="2552755" cy="19145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2032ee7656a_0_30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803" name="Google Shape;803;g2032ee7656a_0_30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804" name="Google Shape;804;g2032ee7656a_0_30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5" name="Google Shape;805;g2032ee7656a_0_306"/>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6" name="Google Shape;806;g2032ee7656a_0_30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807" name="Google Shape;807;g2032ee7656a_0_30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808" name="Google Shape;808;g2032ee7656a_0_30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809" name="Google Shape;809;g2032ee7656a_0_306"/>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810" name="Google Shape;810;g2032ee7656a_0_306">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811" name="Google Shape;811;g2032ee7656a_0_306"/>
          <p:cNvSpPr txBox="1"/>
          <p:nvPr/>
        </p:nvSpPr>
        <p:spPr>
          <a:xfrm>
            <a:off x="1868643" y="981220"/>
            <a:ext cx="6153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les trois roulements en force comme dans les 3 logements prévus à cet effet.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Pour cela, le roulement peut être disposé à plat sur une surface dure et la pièce top peut ensuite être appuyée à la main. Attention ne pas appliquer d’effort sur la bague intérieure du roulement.</a:t>
            </a:r>
            <a:endParaRPr b="0" i="0" sz="1100" u="none" cap="none" strike="noStrike">
              <a:solidFill>
                <a:srgbClr val="000000"/>
              </a:solidFill>
              <a:latin typeface="Century Gothic"/>
              <a:ea typeface="Century Gothic"/>
              <a:cs typeface="Century Gothic"/>
              <a:sym typeface="Century Gothic"/>
            </a:endParaRPr>
          </a:p>
        </p:txBody>
      </p:sp>
      <p:sp>
        <p:nvSpPr>
          <p:cNvPr id="812" name="Google Shape;812;g2032ee7656a_0_30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813" name="Google Shape;813;g2032ee7656a_0_306"/>
          <p:cNvPicPr preferRelativeResize="0"/>
          <p:nvPr/>
        </p:nvPicPr>
        <p:blipFill rotWithShape="1">
          <a:blip r:embed="rId5">
            <a:alphaModFix/>
          </a:blip>
          <a:srcRect b="0" l="0" r="0" t="0"/>
          <a:stretch/>
        </p:blipFill>
        <p:spPr>
          <a:xfrm>
            <a:off x="8316291" y="1149711"/>
            <a:ext cx="794568" cy="662381"/>
          </a:xfrm>
          <a:prstGeom prst="rect">
            <a:avLst/>
          </a:prstGeom>
          <a:noFill/>
          <a:ln>
            <a:noFill/>
          </a:ln>
        </p:spPr>
      </p:pic>
      <p:sp>
        <p:nvSpPr>
          <p:cNvPr id="814" name="Google Shape;814;g2032ee7656a_0_306"/>
          <p:cNvSpPr/>
          <p:nvPr/>
        </p:nvSpPr>
        <p:spPr>
          <a:xfrm>
            <a:off x="5006034" y="2871427"/>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15" name="Google Shape;815;g2032ee7656a_0_306"/>
          <p:cNvSpPr txBox="1"/>
          <p:nvPr/>
        </p:nvSpPr>
        <p:spPr>
          <a:xfrm>
            <a:off x="1852930" y="610199"/>
            <a:ext cx="6153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 la pièce top (PP00012_top) ainsi que de 3 roulements 7x11 (STD_bearing_7x11x2.5)</a:t>
            </a:r>
            <a:endParaRPr b="0" i="0" sz="1100" u="none" cap="none" strike="noStrike">
              <a:solidFill>
                <a:srgbClr val="000000"/>
              </a:solidFill>
              <a:latin typeface="Century Gothic"/>
              <a:ea typeface="Century Gothic"/>
              <a:cs typeface="Century Gothic"/>
              <a:sym typeface="Century Gothic"/>
            </a:endParaRPr>
          </a:p>
        </p:txBody>
      </p:sp>
      <p:sp>
        <p:nvSpPr>
          <p:cNvPr id="816" name="Google Shape;816;g2032ee7656a_0_306"/>
          <p:cNvSpPr txBox="1"/>
          <p:nvPr/>
        </p:nvSpPr>
        <p:spPr>
          <a:xfrm>
            <a:off x="2449284" y="4050656"/>
            <a:ext cx="22452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Top			Roulements</a:t>
            </a:r>
            <a:endParaRPr b="0" i="1" sz="1000" u="none" cap="none" strike="noStrike">
              <a:solidFill>
                <a:srgbClr val="000000"/>
              </a:solidFill>
              <a:latin typeface="Century Gothic"/>
              <a:ea typeface="Century Gothic"/>
              <a:cs typeface="Century Gothic"/>
              <a:sym typeface="Century Gothic"/>
            </a:endParaRPr>
          </a:p>
        </p:txBody>
      </p:sp>
      <p:sp>
        <p:nvSpPr>
          <p:cNvPr id="817" name="Google Shape;817;g2032ee7656a_0_306"/>
          <p:cNvSpPr/>
          <p:nvPr/>
        </p:nvSpPr>
        <p:spPr>
          <a:xfrm>
            <a:off x="7766944" y="2265914"/>
            <a:ext cx="1235100" cy="17322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18" name="Google Shape;818;g2032ee7656a_0_306"/>
          <p:cNvSpPr txBox="1"/>
          <p:nvPr/>
        </p:nvSpPr>
        <p:spPr>
          <a:xfrm>
            <a:off x="7812684" y="3210736"/>
            <a:ext cx="11586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roulements ne doivent pas dépasser de la pièce plastique</a:t>
            </a:r>
            <a:endParaRPr b="0" i="0" sz="1100" u="none" cap="none" strike="noStrike">
              <a:solidFill>
                <a:srgbClr val="000000"/>
              </a:solidFill>
              <a:latin typeface="Century Gothic"/>
              <a:ea typeface="Century Gothic"/>
              <a:cs typeface="Century Gothic"/>
              <a:sym typeface="Century Gothic"/>
            </a:endParaRPr>
          </a:p>
        </p:txBody>
      </p:sp>
      <p:pic>
        <p:nvPicPr>
          <p:cNvPr id="819" name="Google Shape;819;g2032ee7656a_0_306"/>
          <p:cNvPicPr preferRelativeResize="0"/>
          <p:nvPr/>
        </p:nvPicPr>
        <p:blipFill rotWithShape="1">
          <a:blip r:embed="rId6">
            <a:alphaModFix/>
          </a:blip>
          <a:srcRect b="11803" l="14213" r="14034" t="11303"/>
          <a:stretch/>
        </p:blipFill>
        <p:spPr>
          <a:xfrm>
            <a:off x="8060530" y="2542303"/>
            <a:ext cx="495542" cy="531000"/>
          </a:xfrm>
          <a:prstGeom prst="rect">
            <a:avLst/>
          </a:prstGeom>
          <a:noFill/>
          <a:ln>
            <a:noFill/>
          </a:ln>
        </p:spPr>
      </p:pic>
      <p:pic>
        <p:nvPicPr>
          <p:cNvPr id="820" name="Google Shape;820;g2032ee7656a_0_306"/>
          <p:cNvPicPr preferRelativeResize="0"/>
          <p:nvPr/>
        </p:nvPicPr>
        <p:blipFill rotWithShape="1">
          <a:blip r:embed="rId7">
            <a:alphaModFix/>
          </a:blip>
          <a:srcRect b="0" l="0" r="0" t="0"/>
          <a:stretch/>
        </p:blipFill>
        <p:spPr>
          <a:xfrm>
            <a:off x="5478281" y="2062303"/>
            <a:ext cx="2094064" cy="2018165"/>
          </a:xfrm>
          <a:prstGeom prst="rect">
            <a:avLst/>
          </a:prstGeom>
          <a:noFill/>
          <a:ln>
            <a:noFill/>
          </a:ln>
        </p:spPr>
      </p:pic>
      <p:pic>
        <p:nvPicPr>
          <p:cNvPr id="821" name="Google Shape;821;g2032ee7656a_0_306"/>
          <p:cNvPicPr preferRelativeResize="0"/>
          <p:nvPr/>
        </p:nvPicPr>
        <p:blipFill rotWithShape="1">
          <a:blip r:embed="rId8">
            <a:alphaModFix/>
          </a:blip>
          <a:srcRect b="0" l="0" r="0" t="0"/>
          <a:stretch/>
        </p:blipFill>
        <p:spPr>
          <a:xfrm>
            <a:off x="1910859" y="2053245"/>
            <a:ext cx="2832558" cy="20362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g2032ee7656a_0_327"/>
          <p:cNvPicPr preferRelativeResize="0"/>
          <p:nvPr/>
        </p:nvPicPr>
        <p:blipFill rotWithShape="1">
          <a:blip r:embed="rId3">
            <a:alphaModFix/>
          </a:blip>
          <a:srcRect b="12394" l="20721" r="24977" t="33340"/>
          <a:stretch/>
        </p:blipFill>
        <p:spPr>
          <a:xfrm>
            <a:off x="4058856" y="1710876"/>
            <a:ext cx="2094770" cy="2791229"/>
          </a:xfrm>
          <a:prstGeom prst="rect">
            <a:avLst/>
          </a:prstGeom>
          <a:noFill/>
          <a:ln>
            <a:noFill/>
          </a:ln>
        </p:spPr>
      </p:pic>
      <p:sp>
        <p:nvSpPr>
          <p:cNvPr id="827" name="Google Shape;827;g2032ee7656a_0_327"/>
          <p:cNvSpPr txBox="1"/>
          <p:nvPr/>
        </p:nvSpPr>
        <p:spPr>
          <a:xfrm>
            <a:off x="1946672" y="610116"/>
            <a:ext cx="70014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la pièce Top le long du tube en prenant soin d’aligner les marques présentent sur la base et sur la pièce Top.</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Serrer l’ensemble d’étages + pièce Top à l’aide de 3x vis TCHC M3x40 </a:t>
            </a:r>
            <a:r>
              <a:rPr lang="en-US" sz="1100">
                <a:latin typeface="Century Gothic"/>
                <a:ea typeface="Century Gothic"/>
                <a:cs typeface="Century Gothic"/>
                <a:sym typeface="Century Gothic"/>
              </a:rPr>
              <a:t>(STD_tchc_m3x40) </a:t>
            </a:r>
            <a:r>
              <a:rPr b="0" i="0" lang="en-US" sz="1100" u="none" cap="none" strike="noStrike">
                <a:solidFill>
                  <a:srgbClr val="000000"/>
                </a:solidFill>
                <a:latin typeface="Century Gothic"/>
                <a:ea typeface="Century Gothic"/>
                <a:cs typeface="Century Gothic"/>
                <a:sym typeface="Century Gothic"/>
              </a:rPr>
              <a:t>avec un couple de …mNm. Avec frein filet.</a:t>
            </a:r>
            <a:endParaRPr b="0" i="0" sz="1100" u="none" cap="none" strike="noStrike">
              <a:solidFill>
                <a:srgbClr val="000000"/>
              </a:solidFill>
              <a:latin typeface="Century Gothic"/>
              <a:ea typeface="Century Gothic"/>
              <a:cs typeface="Century Gothic"/>
              <a:sym typeface="Century Gothic"/>
            </a:endParaRPr>
          </a:p>
        </p:txBody>
      </p:sp>
      <p:sp>
        <p:nvSpPr>
          <p:cNvPr id="828" name="Google Shape;828;g2032ee7656a_0_327"/>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829" name="Google Shape;829;g2032ee7656a_0_327"/>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830" name="Google Shape;830;g2032ee7656a_0_327"/>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1" name="Google Shape;831;g2032ee7656a_0_327"/>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32" name="Google Shape;832;g2032ee7656a_0_327"/>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833" name="Google Shape;833;g2032ee7656a_0_327"/>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834" name="Google Shape;834;g2032ee7656a_0_327"/>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835" name="Google Shape;835;g2032ee7656a_0_327"/>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836" name="Google Shape;836;g2032ee7656a_0_327">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pic>
        <p:nvPicPr>
          <p:cNvPr id="837" name="Google Shape;837;g2032ee7656a_0_327"/>
          <p:cNvPicPr preferRelativeResize="0"/>
          <p:nvPr/>
        </p:nvPicPr>
        <p:blipFill rotWithShape="1">
          <a:blip r:embed="rId6">
            <a:alphaModFix/>
          </a:blip>
          <a:srcRect b="0" l="0" r="0" t="0"/>
          <a:stretch/>
        </p:blipFill>
        <p:spPr>
          <a:xfrm>
            <a:off x="7381351" y="1164178"/>
            <a:ext cx="816533" cy="876628"/>
          </a:xfrm>
          <a:prstGeom prst="rect">
            <a:avLst/>
          </a:prstGeom>
          <a:noFill/>
          <a:ln>
            <a:noFill/>
          </a:ln>
        </p:spPr>
      </p:pic>
      <p:sp>
        <p:nvSpPr>
          <p:cNvPr id="838" name="Google Shape;838;g2032ee7656a_0_327"/>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839" name="Google Shape;839;g2032ee7656a_0_327"/>
          <p:cNvGrpSpPr/>
          <p:nvPr/>
        </p:nvGrpSpPr>
        <p:grpSpPr>
          <a:xfrm flipH="1">
            <a:off x="4980127" y="3249108"/>
            <a:ext cx="367933" cy="1247732"/>
            <a:chOff x="18122201" y="5603838"/>
            <a:chExt cx="1011083" cy="3327285"/>
          </a:xfrm>
        </p:grpSpPr>
        <p:sp>
          <p:nvSpPr>
            <p:cNvPr id="840" name="Google Shape;840;g2032ee7656a_0_327"/>
            <p:cNvSpPr/>
            <p:nvPr/>
          </p:nvSpPr>
          <p:spPr>
            <a:xfrm rot="5400000">
              <a:off x="18028234" y="5783388"/>
              <a:ext cx="1284600" cy="9255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41" name="Google Shape;841;g2032ee7656a_0_327"/>
            <p:cNvSpPr/>
            <p:nvPr/>
          </p:nvSpPr>
          <p:spPr>
            <a:xfrm rot="5400000">
              <a:off x="18032801" y="7916223"/>
              <a:ext cx="1104300" cy="9255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842" name="Google Shape;842;g2032ee7656a_0_327"/>
          <p:cNvCxnSpPr/>
          <p:nvPr/>
        </p:nvCxnSpPr>
        <p:spPr>
          <a:xfrm>
            <a:off x="4814092" y="2025802"/>
            <a:ext cx="9900" cy="499500"/>
          </a:xfrm>
          <a:prstGeom prst="straightConnector1">
            <a:avLst/>
          </a:prstGeom>
          <a:noFill/>
          <a:ln cap="flat" cmpd="sng" w="38100">
            <a:solidFill>
              <a:srgbClr val="000000"/>
            </a:solidFill>
            <a:prstDash val="dash"/>
            <a:round/>
            <a:headEnd len="sm" w="sm" type="none"/>
            <a:tailEnd len="med" w="med" type="triangle"/>
          </a:ln>
        </p:spPr>
      </p:cxnSp>
      <p:cxnSp>
        <p:nvCxnSpPr>
          <p:cNvPr id="843" name="Google Shape;843;g2032ee7656a_0_327"/>
          <p:cNvCxnSpPr/>
          <p:nvPr/>
        </p:nvCxnSpPr>
        <p:spPr>
          <a:xfrm>
            <a:off x="5101217" y="2525310"/>
            <a:ext cx="9900" cy="499500"/>
          </a:xfrm>
          <a:prstGeom prst="straightConnector1">
            <a:avLst/>
          </a:prstGeom>
          <a:noFill/>
          <a:ln cap="flat" cmpd="sng" w="38100">
            <a:solidFill>
              <a:srgbClr val="000000"/>
            </a:solidFill>
            <a:prstDash val="dash"/>
            <a:round/>
            <a:headEnd len="sm" w="sm" type="none"/>
            <a:tailEnd len="med" w="med" type="triangle"/>
          </a:ln>
        </p:spPr>
      </p:cxnSp>
      <p:cxnSp>
        <p:nvCxnSpPr>
          <p:cNvPr id="844" name="Google Shape;844;g2032ee7656a_0_327"/>
          <p:cNvCxnSpPr/>
          <p:nvPr/>
        </p:nvCxnSpPr>
        <p:spPr>
          <a:xfrm>
            <a:off x="5442367" y="2082952"/>
            <a:ext cx="9900" cy="499500"/>
          </a:xfrm>
          <a:prstGeom prst="straightConnector1">
            <a:avLst/>
          </a:prstGeom>
          <a:noFill/>
          <a:ln cap="flat" cmpd="sng" w="38100">
            <a:solidFill>
              <a:srgbClr val="000000"/>
            </a:solidFill>
            <a:prstDash val="dash"/>
            <a:round/>
            <a:headEnd len="sm" w="sm" type="none"/>
            <a:tailEnd len="med" w="med" type="triangle"/>
          </a:ln>
        </p:spPr>
      </p:cxnSp>
      <p:grpSp>
        <p:nvGrpSpPr>
          <p:cNvPr id="845" name="Google Shape;845;g2032ee7656a_0_327"/>
          <p:cNvGrpSpPr/>
          <p:nvPr/>
        </p:nvGrpSpPr>
        <p:grpSpPr>
          <a:xfrm>
            <a:off x="6434944" y="2040806"/>
            <a:ext cx="2579850" cy="2486250"/>
            <a:chOff x="16938175" y="4230325"/>
            <a:chExt cx="6879600" cy="6630000"/>
          </a:xfrm>
        </p:grpSpPr>
        <p:sp>
          <p:nvSpPr>
            <p:cNvPr id="846" name="Google Shape;846;g2032ee7656a_0_327"/>
            <p:cNvSpPr/>
            <p:nvPr/>
          </p:nvSpPr>
          <p:spPr>
            <a:xfrm>
              <a:off x="16938175" y="4230325"/>
              <a:ext cx="6879600" cy="66300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47" name="Google Shape;847;g2032ee7656a_0_327"/>
            <p:cNvSpPr txBox="1"/>
            <p:nvPr/>
          </p:nvSpPr>
          <p:spPr>
            <a:xfrm>
              <a:off x="18891200" y="4505900"/>
              <a:ext cx="4811400" cy="1990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les 3 étages sont espacés de façon identique après le serrage</a:t>
              </a:r>
              <a:endParaRPr b="0" i="0" sz="1100" u="none" cap="none" strike="noStrike">
                <a:solidFill>
                  <a:srgbClr val="000000"/>
                </a:solidFill>
                <a:latin typeface="Century Gothic"/>
                <a:ea typeface="Century Gothic"/>
                <a:cs typeface="Century Gothic"/>
                <a:sym typeface="Century Gothic"/>
              </a:endParaRPr>
            </a:p>
          </p:txBody>
        </p:sp>
        <p:pic>
          <p:nvPicPr>
            <p:cNvPr id="848" name="Google Shape;848;g2032ee7656a_0_327"/>
            <p:cNvPicPr preferRelativeResize="0"/>
            <p:nvPr/>
          </p:nvPicPr>
          <p:blipFill rotWithShape="1">
            <a:blip r:embed="rId7">
              <a:alphaModFix/>
            </a:blip>
            <a:srcRect b="11803" l="14213" r="14034" t="11303"/>
            <a:stretch/>
          </p:blipFill>
          <p:spPr>
            <a:xfrm>
              <a:off x="17219647" y="4731512"/>
              <a:ext cx="1321446" cy="1416000"/>
            </a:xfrm>
            <a:prstGeom prst="rect">
              <a:avLst/>
            </a:prstGeom>
            <a:noFill/>
            <a:ln>
              <a:noFill/>
            </a:ln>
          </p:spPr>
        </p:pic>
        <p:grpSp>
          <p:nvGrpSpPr>
            <p:cNvPr id="849" name="Google Shape;849;g2032ee7656a_0_327"/>
            <p:cNvGrpSpPr/>
            <p:nvPr/>
          </p:nvGrpSpPr>
          <p:grpSpPr>
            <a:xfrm>
              <a:off x="17120654" y="6442308"/>
              <a:ext cx="6581950" cy="4151017"/>
              <a:chOff x="11634479" y="3773783"/>
              <a:chExt cx="6581950" cy="4151017"/>
            </a:xfrm>
          </p:grpSpPr>
          <p:pic>
            <p:nvPicPr>
              <p:cNvPr id="850" name="Google Shape;850;g2032ee7656a_0_327"/>
              <p:cNvPicPr preferRelativeResize="0"/>
              <p:nvPr/>
            </p:nvPicPr>
            <p:blipFill rotWithShape="1">
              <a:blip r:embed="rId8">
                <a:alphaModFix/>
              </a:blip>
              <a:srcRect b="43217" l="2314" r="0" t="29002"/>
              <a:stretch/>
            </p:blipFill>
            <p:spPr>
              <a:xfrm>
                <a:off x="11634479" y="3773783"/>
                <a:ext cx="6581950" cy="4151017"/>
              </a:xfrm>
              <a:prstGeom prst="rect">
                <a:avLst/>
              </a:prstGeom>
              <a:noFill/>
              <a:ln>
                <a:noFill/>
              </a:ln>
            </p:spPr>
          </p:pic>
          <p:grpSp>
            <p:nvGrpSpPr>
              <p:cNvPr id="851" name="Google Shape;851;g2032ee7656a_0_327"/>
              <p:cNvGrpSpPr/>
              <p:nvPr/>
            </p:nvGrpSpPr>
            <p:grpSpPr>
              <a:xfrm>
                <a:off x="14510349" y="6357266"/>
                <a:ext cx="917717" cy="152400"/>
                <a:chOff x="13476525" y="9122225"/>
                <a:chExt cx="1328100" cy="152400"/>
              </a:xfrm>
            </p:grpSpPr>
            <p:cxnSp>
              <p:nvCxnSpPr>
                <p:cNvPr id="852" name="Google Shape;852;g2032ee7656a_0_327"/>
                <p:cNvCxnSpPr/>
                <p:nvPr/>
              </p:nvCxnSpPr>
              <p:spPr>
                <a:xfrm>
                  <a:off x="13476525" y="9122225"/>
                  <a:ext cx="1328100" cy="0"/>
                </a:xfrm>
                <a:prstGeom prst="straightConnector1">
                  <a:avLst/>
                </a:prstGeom>
                <a:noFill/>
                <a:ln cap="flat" cmpd="sng" w="28575">
                  <a:solidFill>
                    <a:srgbClr val="FF0000"/>
                  </a:solidFill>
                  <a:prstDash val="solid"/>
                  <a:round/>
                  <a:headEnd len="sm" w="sm" type="none"/>
                  <a:tailEnd len="sm" w="sm" type="none"/>
                </a:ln>
              </p:spPr>
            </p:cxnSp>
            <p:cxnSp>
              <p:nvCxnSpPr>
                <p:cNvPr id="853" name="Google Shape;853;g2032ee7656a_0_327"/>
                <p:cNvCxnSpPr/>
                <p:nvPr/>
              </p:nvCxnSpPr>
              <p:spPr>
                <a:xfrm>
                  <a:off x="13476525" y="9274625"/>
                  <a:ext cx="1328100" cy="0"/>
                </a:xfrm>
                <a:prstGeom prst="straightConnector1">
                  <a:avLst/>
                </a:prstGeom>
                <a:noFill/>
                <a:ln cap="flat" cmpd="sng" w="28575">
                  <a:solidFill>
                    <a:srgbClr val="FF0000"/>
                  </a:solidFill>
                  <a:prstDash val="solid"/>
                  <a:round/>
                  <a:headEnd len="sm" w="sm" type="none"/>
                  <a:tailEnd len="sm" w="sm" type="none"/>
                </a:ln>
              </p:spPr>
            </p:cxnSp>
          </p:grpSp>
          <p:grpSp>
            <p:nvGrpSpPr>
              <p:cNvPr id="854" name="Google Shape;854;g2032ee7656a_0_327"/>
              <p:cNvGrpSpPr/>
              <p:nvPr/>
            </p:nvGrpSpPr>
            <p:grpSpPr>
              <a:xfrm>
                <a:off x="14510349" y="7315196"/>
                <a:ext cx="917717" cy="152400"/>
                <a:chOff x="13476525" y="9122225"/>
                <a:chExt cx="1328100" cy="152400"/>
              </a:xfrm>
            </p:grpSpPr>
            <p:cxnSp>
              <p:nvCxnSpPr>
                <p:cNvPr id="855" name="Google Shape;855;g2032ee7656a_0_327"/>
                <p:cNvCxnSpPr/>
                <p:nvPr/>
              </p:nvCxnSpPr>
              <p:spPr>
                <a:xfrm>
                  <a:off x="13476525" y="9122225"/>
                  <a:ext cx="1328100" cy="0"/>
                </a:xfrm>
                <a:prstGeom prst="straightConnector1">
                  <a:avLst/>
                </a:prstGeom>
                <a:noFill/>
                <a:ln cap="flat" cmpd="sng" w="28575">
                  <a:solidFill>
                    <a:srgbClr val="FF0000"/>
                  </a:solidFill>
                  <a:prstDash val="solid"/>
                  <a:round/>
                  <a:headEnd len="sm" w="sm" type="none"/>
                  <a:tailEnd len="sm" w="sm" type="none"/>
                </a:ln>
              </p:spPr>
            </p:cxnSp>
            <p:cxnSp>
              <p:nvCxnSpPr>
                <p:cNvPr id="856" name="Google Shape;856;g2032ee7656a_0_327"/>
                <p:cNvCxnSpPr/>
                <p:nvPr/>
              </p:nvCxnSpPr>
              <p:spPr>
                <a:xfrm>
                  <a:off x="13476525" y="9274625"/>
                  <a:ext cx="1328100" cy="0"/>
                </a:xfrm>
                <a:prstGeom prst="straightConnector1">
                  <a:avLst/>
                </a:prstGeom>
                <a:noFill/>
                <a:ln cap="flat" cmpd="sng" w="28575">
                  <a:solidFill>
                    <a:srgbClr val="FF0000"/>
                  </a:solidFill>
                  <a:prstDash val="solid"/>
                  <a:round/>
                  <a:headEnd len="sm" w="sm" type="none"/>
                  <a:tailEnd len="sm" w="sm" type="none"/>
                </a:ln>
              </p:spPr>
            </p:cxnSp>
          </p:grpSp>
          <p:grpSp>
            <p:nvGrpSpPr>
              <p:cNvPr id="857" name="Google Shape;857;g2032ee7656a_0_327"/>
              <p:cNvGrpSpPr/>
              <p:nvPr/>
            </p:nvGrpSpPr>
            <p:grpSpPr>
              <a:xfrm>
                <a:off x="14517877" y="5355794"/>
                <a:ext cx="917717" cy="152400"/>
                <a:chOff x="13476525" y="9122225"/>
                <a:chExt cx="1328100" cy="152400"/>
              </a:xfrm>
            </p:grpSpPr>
            <p:cxnSp>
              <p:nvCxnSpPr>
                <p:cNvPr id="858" name="Google Shape;858;g2032ee7656a_0_327"/>
                <p:cNvCxnSpPr/>
                <p:nvPr/>
              </p:nvCxnSpPr>
              <p:spPr>
                <a:xfrm>
                  <a:off x="13476525" y="9122225"/>
                  <a:ext cx="1328100" cy="0"/>
                </a:xfrm>
                <a:prstGeom prst="straightConnector1">
                  <a:avLst/>
                </a:prstGeom>
                <a:noFill/>
                <a:ln cap="flat" cmpd="sng" w="28575">
                  <a:solidFill>
                    <a:srgbClr val="FF0000"/>
                  </a:solidFill>
                  <a:prstDash val="solid"/>
                  <a:round/>
                  <a:headEnd len="sm" w="sm" type="none"/>
                  <a:tailEnd len="sm" w="sm" type="none"/>
                </a:ln>
              </p:spPr>
            </p:cxnSp>
            <p:cxnSp>
              <p:nvCxnSpPr>
                <p:cNvPr id="859" name="Google Shape;859;g2032ee7656a_0_327"/>
                <p:cNvCxnSpPr/>
                <p:nvPr/>
              </p:nvCxnSpPr>
              <p:spPr>
                <a:xfrm>
                  <a:off x="13476525" y="9274625"/>
                  <a:ext cx="1328100" cy="0"/>
                </a:xfrm>
                <a:prstGeom prst="straightConnector1">
                  <a:avLst/>
                </a:prstGeom>
                <a:noFill/>
                <a:ln cap="flat" cmpd="sng" w="28575">
                  <a:solidFill>
                    <a:srgbClr val="FF0000"/>
                  </a:solidFill>
                  <a:prstDash val="solid"/>
                  <a:round/>
                  <a:headEnd len="sm" w="sm" type="none"/>
                  <a:tailEnd len="sm" w="sm" type="none"/>
                </a:ln>
              </p:spPr>
            </p:cxnSp>
          </p:grpSp>
          <p:grpSp>
            <p:nvGrpSpPr>
              <p:cNvPr id="860" name="Google Shape;860;g2032ee7656a_0_327"/>
              <p:cNvGrpSpPr/>
              <p:nvPr/>
            </p:nvGrpSpPr>
            <p:grpSpPr>
              <a:xfrm>
                <a:off x="14510349" y="4354321"/>
                <a:ext cx="917717" cy="152400"/>
                <a:chOff x="13476525" y="9122225"/>
                <a:chExt cx="1328100" cy="152400"/>
              </a:xfrm>
            </p:grpSpPr>
            <p:cxnSp>
              <p:nvCxnSpPr>
                <p:cNvPr id="861" name="Google Shape;861;g2032ee7656a_0_327"/>
                <p:cNvCxnSpPr/>
                <p:nvPr/>
              </p:nvCxnSpPr>
              <p:spPr>
                <a:xfrm>
                  <a:off x="13476525" y="9122225"/>
                  <a:ext cx="1328100" cy="0"/>
                </a:xfrm>
                <a:prstGeom prst="straightConnector1">
                  <a:avLst/>
                </a:prstGeom>
                <a:noFill/>
                <a:ln cap="flat" cmpd="sng" w="28575">
                  <a:solidFill>
                    <a:srgbClr val="FF0000"/>
                  </a:solidFill>
                  <a:prstDash val="solid"/>
                  <a:round/>
                  <a:headEnd len="sm" w="sm" type="none"/>
                  <a:tailEnd len="sm" w="sm" type="none"/>
                </a:ln>
              </p:spPr>
            </p:cxnSp>
            <p:cxnSp>
              <p:nvCxnSpPr>
                <p:cNvPr id="862" name="Google Shape;862;g2032ee7656a_0_327"/>
                <p:cNvCxnSpPr/>
                <p:nvPr/>
              </p:nvCxnSpPr>
              <p:spPr>
                <a:xfrm>
                  <a:off x="13476525" y="9274625"/>
                  <a:ext cx="1328100" cy="0"/>
                </a:xfrm>
                <a:prstGeom prst="straightConnector1">
                  <a:avLst/>
                </a:prstGeom>
                <a:noFill/>
                <a:ln cap="flat" cmpd="sng" w="28575">
                  <a:solidFill>
                    <a:srgbClr val="FF0000"/>
                  </a:solidFill>
                  <a:prstDash val="solid"/>
                  <a:round/>
                  <a:headEnd len="sm" w="sm" type="none"/>
                  <a:tailEnd len="sm" w="sm" type="none"/>
                </a:ln>
              </p:spPr>
            </p:cxnSp>
          </p:grpSp>
        </p:grpSp>
      </p:grpSp>
      <p:grpSp>
        <p:nvGrpSpPr>
          <p:cNvPr id="863" name="Google Shape;863;g2032ee7656a_0_327"/>
          <p:cNvGrpSpPr/>
          <p:nvPr/>
        </p:nvGrpSpPr>
        <p:grpSpPr>
          <a:xfrm flipH="1">
            <a:off x="1609743" y="1345024"/>
            <a:ext cx="2167787" cy="3262378"/>
            <a:chOff x="4422453" y="3104485"/>
            <a:chExt cx="5780766" cy="8555935"/>
          </a:xfrm>
        </p:grpSpPr>
        <p:pic>
          <p:nvPicPr>
            <p:cNvPr id="864" name="Google Shape;864;g2032ee7656a_0_327"/>
            <p:cNvPicPr preferRelativeResize="0"/>
            <p:nvPr/>
          </p:nvPicPr>
          <p:blipFill rotWithShape="1">
            <a:blip r:embed="rId9">
              <a:alphaModFix/>
            </a:blip>
            <a:srcRect b="0" l="0" r="0" t="0"/>
            <a:stretch/>
          </p:blipFill>
          <p:spPr>
            <a:xfrm>
              <a:off x="4422453" y="3563119"/>
              <a:ext cx="5780766" cy="7823490"/>
            </a:xfrm>
            <a:prstGeom prst="rect">
              <a:avLst/>
            </a:prstGeom>
            <a:noFill/>
            <a:ln>
              <a:noFill/>
            </a:ln>
          </p:spPr>
        </p:pic>
        <p:sp>
          <p:nvSpPr>
            <p:cNvPr id="865" name="Google Shape;865;g2032ee7656a_0_327"/>
            <p:cNvSpPr/>
            <p:nvPr/>
          </p:nvSpPr>
          <p:spPr>
            <a:xfrm rot="5400000">
              <a:off x="7630281" y="6159466"/>
              <a:ext cx="1446900" cy="10443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6" name="Google Shape;866;g2032ee7656a_0_327"/>
            <p:cNvSpPr/>
            <p:nvPr/>
          </p:nvSpPr>
          <p:spPr>
            <a:xfrm rot="5400000">
              <a:off x="8232591" y="10516370"/>
              <a:ext cx="1243800" cy="10443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cxnSp>
          <p:nvCxnSpPr>
            <p:cNvPr id="867" name="Google Shape;867;g2032ee7656a_0_327"/>
            <p:cNvCxnSpPr/>
            <p:nvPr/>
          </p:nvCxnSpPr>
          <p:spPr>
            <a:xfrm>
              <a:off x="7312831" y="3104485"/>
              <a:ext cx="0" cy="2421900"/>
            </a:xfrm>
            <a:prstGeom prst="straightConnector1">
              <a:avLst/>
            </a:prstGeom>
            <a:noFill/>
            <a:ln cap="flat" cmpd="sng" w="38100">
              <a:solidFill>
                <a:srgbClr val="CC0000"/>
              </a:solidFill>
              <a:prstDash val="dash"/>
              <a:round/>
              <a:headEnd len="sm" w="sm" type="none"/>
              <a:tailEnd len="med" w="med" type="triangl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2131fff0b56_0_6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873" name="Google Shape;873;g2131fff0b56_0_6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874" name="Google Shape;874;g2131fff0b56_0_6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5" name="Google Shape;875;g2131fff0b56_0_63"/>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76" name="Google Shape;876;g2131fff0b56_0_6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877" name="Google Shape;877;g2131fff0b56_0_6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878" name="Google Shape;878;g2131fff0b56_0_6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879" name="Google Shape;879;g2131fff0b56_0_63"/>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880" name="Google Shape;880;g2131fff0b56_0_63">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881" name="Google Shape;881;g2131fff0b56_0_6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882" name="Google Shape;882;g2131fff0b56_0_63"/>
          <p:cNvSpPr txBox="1"/>
          <p:nvPr/>
        </p:nvSpPr>
        <p:spPr>
          <a:xfrm>
            <a:off x="1683834" y="438750"/>
            <a:ext cx="72561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 3 pièces Support aimant (PP00011_magnet_holder), de 3 aimants 6x2.5 (STD_radial_magnet_6x2.5) ainsi que de l’outillage AS.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en force les aimants dans les supports, puis finir de les enfoncer avec l’outillage.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ensuite l’ensemble en face du trou d’un des pignons au centre des roulements, et enfoncer  jusqu’à ce que l’outillage touche le fond de la pièce top. L’aimant est alors correctement placé. </a:t>
            </a:r>
            <a:endParaRPr b="0" i="0" sz="1100" u="none" cap="none" strike="noStrike">
              <a:solidFill>
                <a:srgbClr val="000000"/>
              </a:solidFill>
              <a:latin typeface="Century Gothic"/>
              <a:ea typeface="Century Gothic"/>
              <a:cs typeface="Century Gothic"/>
              <a:sym typeface="Century Gothic"/>
            </a:endParaRPr>
          </a:p>
        </p:txBody>
      </p:sp>
      <p:sp>
        <p:nvSpPr>
          <p:cNvPr id="883" name="Google Shape;883;g2131fff0b56_0_63"/>
          <p:cNvSpPr txBox="1"/>
          <p:nvPr/>
        </p:nvSpPr>
        <p:spPr>
          <a:xfrm>
            <a:off x="1903584" y="4717031"/>
            <a:ext cx="70869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Réaliser cette opération pour chacun des 3 pignons</a:t>
            </a:r>
            <a:endParaRPr b="0" i="0" sz="1100" u="none" cap="none" strike="noStrike">
              <a:solidFill>
                <a:srgbClr val="000000"/>
              </a:solidFill>
              <a:latin typeface="Century Gothic"/>
              <a:ea typeface="Century Gothic"/>
              <a:cs typeface="Century Gothic"/>
              <a:sym typeface="Century Gothic"/>
            </a:endParaRPr>
          </a:p>
        </p:txBody>
      </p:sp>
      <p:pic>
        <p:nvPicPr>
          <p:cNvPr id="884" name="Google Shape;884;g2131fff0b56_0_63"/>
          <p:cNvPicPr preferRelativeResize="0"/>
          <p:nvPr/>
        </p:nvPicPr>
        <p:blipFill rotWithShape="1">
          <a:blip r:embed="rId5">
            <a:alphaModFix/>
          </a:blip>
          <a:srcRect b="0" l="0" r="0" t="0"/>
          <a:stretch/>
        </p:blipFill>
        <p:spPr>
          <a:xfrm>
            <a:off x="2246484" y="3383791"/>
            <a:ext cx="1235025" cy="1335162"/>
          </a:xfrm>
          <a:prstGeom prst="rect">
            <a:avLst/>
          </a:prstGeom>
          <a:noFill/>
          <a:ln>
            <a:noFill/>
          </a:ln>
        </p:spPr>
      </p:pic>
      <p:pic>
        <p:nvPicPr>
          <p:cNvPr id="885" name="Google Shape;885;g2131fff0b56_0_63"/>
          <p:cNvPicPr preferRelativeResize="0"/>
          <p:nvPr/>
        </p:nvPicPr>
        <p:blipFill rotWithShape="1">
          <a:blip r:embed="rId6">
            <a:alphaModFix/>
          </a:blip>
          <a:srcRect b="0" l="0" r="0" t="0"/>
          <a:stretch/>
        </p:blipFill>
        <p:spPr>
          <a:xfrm>
            <a:off x="4212825" y="3358917"/>
            <a:ext cx="1279525" cy="1335159"/>
          </a:xfrm>
          <a:prstGeom prst="rect">
            <a:avLst/>
          </a:prstGeom>
          <a:noFill/>
          <a:ln>
            <a:noFill/>
          </a:ln>
        </p:spPr>
      </p:pic>
      <p:sp>
        <p:nvSpPr>
          <p:cNvPr id="886" name="Google Shape;886;g2131fff0b56_0_63"/>
          <p:cNvSpPr txBox="1"/>
          <p:nvPr/>
        </p:nvSpPr>
        <p:spPr>
          <a:xfrm>
            <a:off x="1614900" y="2889350"/>
            <a:ext cx="40698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Support aimant 	Aimants 6x2.5		Outillage</a:t>
            </a:r>
            <a:endParaRPr b="0" i="1" sz="1000" u="none" cap="none" strike="noStrike">
              <a:solidFill>
                <a:srgbClr val="000000"/>
              </a:solidFill>
              <a:latin typeface="Century Gothic"/>
              <a:ea typeface="Century Gothic"/>
              <a:cs typeface="Century Gothic"/>
              <a:sym typeface="Century Gothic"/>
            </a:endParaRPr>
          </a:p>
        </p:txBody>
      </p:sp>
      <p:cxnSp>
        <p:nvCxnSpPr>
          <p:cNvPr id="887" name="Google Shape;887;g2131fff0b56_0_63"/>
          <p:cNvCxnSpPr/>
          <p:nvPr/>
        </p:nvCxnSpPr>
        <p:spPr>
          <a:xfrm>
            <a:off x="2863978" y="3253472"/>
            <a:ext cx="0" cy="411000"/>
          </a:xfrm>
          <a:prstGeom prst="straightConnector1">
            <a:avLst/>
          </a:prstGeom>
          <a:noFill/>
          <a:ln cap="flat" cmpd="sng" w="38100">
            <a:solidFill>
              <a:srgbClr val="CC0000"/>
            </a:solidFill>
            <a:prstDash val="dash"/>
            <a:round/>
            <a:headEnd len="sm" w="sm" type="none"/>
            <a:tailEnd len="med" w="med" type="triangle"/>
          </a:ln>
        </p:spPr>
      </p:cxnSp>
      <p:cxnSp>
        <p:nvCxnSpPr>
          <p:cNvPr id="888" name="Google Shape;888;g2131fff0b56_0_63"/>
          <p:cNvCxnSpPr>
            <a:stCxn id="885" idx="0"/>
          </p:cNvCxnSpPr>
          <p:nvPr/>
        </p:nvCxnSpPr>
        <p:spPr>
          <a:xfrm flipH="1">
            <a:off x="4851687" y="3358917"/>
            <a:ext cx="900" cy="348000"/>
          </a:xfrm>
          <a:prstGeom prst="straightConnector1">
            <a:avLst/>
          </a:prstGeom>
          <a:noFill/>
          <a:ln cap="flat" cmpd="sng" w="38100">
            <a:solidFill>
              <a:srgbClr val="CC0000"/>
            </a:solidFill>
            <a:prstDash val="dash"/>
            <a:round/>
            <a:headEnd len="sm" w="sm" type="none"/>
            <a:tailEnd len="med" w="med" type="triangle"/>
          </a:ln>
        </p:spPr>
      </p:cxnSp>
      <p:sp>
        <p:nvSpPr>
          <p:cNvPr id="889" name="Google Shape;889;g2131fff0b56_0_63"/>
          <p:cNvSpPr/>
          <p:nvPr/>
        </p:nvSpPr>
        <p:spPr>
          <a:xfrm>
            <a:off x="3708342" y="3861778"/>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90" name="Google Shape;890;g2131fff0b56_0_63"/>
          <p:cNvSpPr/>
          <p:nvPr/>
        </p:nvSpPr>
        <p:spPr>
          <a:xfrm>
            <a:off x="5855555" y="3899546"/>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891" name="Google Shape;891;g2131fff0b56_0_63"/>
          <p:cNvGrpSpPr/>
          <p:nvPr/>
        </p:nvGrpSpPr>
        <p:grpSpPr>
          <a:xfrm>
            <a:off x="6344438" y="1757461"/>
            <a:ext cx="2218188" cy="2870925"/>
            <a:chOff x="16004101" y="3772163"/>
            <a:chExt cx="5915169" cy="7655800"/>
          </a:xfrm>
        </p:grpSpPr>
        <p:pic>
          <p:nvPicPr>
            <p:cNvPr id="892" name="Google Shape;892;g2131fff0b56_0_63"/>
            <p:cNvPicPr preferRelativeResize="0"/>
            <p:nvPr/>
          </p:nvPicPr>
          <p:blipFill rotWithShape="1">
            <a:blip r:embed="rId7">
              <a:alphaModFix/>
            </a:blip>
            <a:srcRect b="0" l="0" r="0" t="0"/>
            <a:stretch/>
          </p:blipFill>
          <p:spPr>
            <a:xfrm>
              <a:off x="16004101" y="3772163"/>
              <a:ext cx="5915169" cy="7655800"/>
            </a:xfrm>
            <a:prstGeom prst="rect">
              <a:avLst/>
            </a:prstGeom>
            <a:noFill/>
            <a:ln>
              <a:noFill/>
            </a:ln>
          </p:spPr>
        </p:pic>
        <p:cxnSp>
          <p:nvCxnSpPr>
            <p:cNvPr id="893" name="Google Shape;893;g2131fff0b56_0_63"/>
            <p:cNvCxnSpPr/>
            <p:nvPr/>
          </p:nvCxnSpPr>
          <p:spPr>
            <a:xfrm flipH="1">
              <a:off x="17705900" y="4670663"/>
              <a:ext cx="4500" cy="1575000"/>
            </a:xfrm>
            <a:prstGeom prst="straightConnector1">
              <a:avLst/>
            </a:prstGeom>
            <a:noFill/>
            <a:ln cap="flat" cmpd="sng" w="38100">
              <a:solidFill>
                <a:srgbClr val="CC0000"/>
              </a:solidFill>
              <a:prstDash val="dash"/>
              <a:round/>
              <a:headEnd len="sm" w="sm" type="none"/>
              <a:tailEnd len="med" w="med" type="triangle"/>
            </a:ln>
          </p:spPr>
        </p:cxnSp>
        <p:sp>
          <p:nvSpPr>
            <p:cNvPr id="894" name="Google Shape;894;g2131fff0b56_0_63"/>
            <p:cNvSpPr/>
            <p:nvPr/>
          </p:nvSpPr>
          <p:spPr>
            <a:xfrm rot="5399282">
              <a:off x="16928825" y="6084939"/>
              <a:ext cx="1435500" cy="1503900"/>
            </a:xfrm>
            <a:prstGeom prst="arc">
              <a:avLst>
                <a:gd fmla="val 16440876" name="adj1"/>
                <a:gd fmla="val 2930254" name="adj2"/>
              </a:avLst>
            </a:prstGeom>
            <a:noFill/>
            <a:ln cap="flat" cmpd="sng" w="38100">
              <a:solidFill>
                <a:srgbClr val="FF0000"/>
              </a:solidFill>
              <a:prstDash val="dash"/>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895" name="Google Shape;895;g2131fff0b56_0_63"/>
          <p:cNvGrpSpPr/>
          <p:nvPr/>
        </p:nvGrpSpPr>
        <p:grpSpPr>
          <a:xfrm>
            <a:off x="1904597" y="1418117"/>
            <a:ext cx="3498397" cy="1490957"/>
            <a:chOff x="19487738" y="4443603"/>
            <a:chExt cx="6933010" cy="2954731"/>
          </a:xfrm>
        </p:grpSpPr>
        <p:pic>
          <p:nvPicPr>
            <p:cNvPr id="896" name="Google Shape;896;g2131fff0b56_0_63"/>
            <p:cNvPicPr preferRelativeResize="0"/>
            <p:nvPr/>
          </p:nvPicPr>
          <p:blipFill rotWithShape="1">
            <a:blip r:embed="rId8">
              <a:alphaModFix/>
            </a:blip>
            <a:srcRect b="21929" l="0" r="0" t="2887"/>
            <a:stretch/>
          </p:blipFill>
          <p:spPr>
            <a:xfrm>
              <a:off x="19487738" y="4443603"/>
              <a:ext cx="6933010" cy="2954731"/>
            </a:xfrm>
            <a:prstGeom prst="rect">
              <a:avLst/>
            </a:prstGeom>
            <a:noFill/>
            <a:ln>
              <a:noFill/>
            </a:ln>
          </p:spPr>
        </p:pic>
        <p:pic>
          <p:nvPicPr>
            <p:cNvPr id="897" name="Google Shape;897;g2131fff0b56_0_63"/>
            <p:cNvPicPr preferRelativeResize="0"/>
            <p:nvPr/>
          </p:nvPicPr>
          <p:blipFill rotWithShape="1">
            <a:blip r:embed="rId9">
              <a:alphaModFix/>
            </a:blip>
            <a:srcRect b="41063" l="0" r="53042" t="26552"/>
            <a:stretch/>
          </p:blipFill>
          <p:spPr>
            <a:xfrm>
              <a:off x="19595831" y="6394007"/>
              <a:ext cx="3507909" cy="1004326"/>
            </a:xfrm>
            <a:prstGeom prst="rect">
              <a:avLst/>
            </a:prstGeom>
            <a:noFill/>
            <a:ln>
              <a:noFill/>
            </a:ln>
          </p:spPr>
        </p:pic>
        <p:pic>
          <p:nvPicPr>
            <p:cNvPr id="898" name="Google Shape;898;g2131fff0b56_0_63"/>
            <p:cNvPicPr preferRelativeResize="0"/>
            <p:nvPr/>
          </p:nvPicPr>
          <p:blipFill rotWithShape="1">
            <a:blip r:embed="rId9">
              <a:alphaModFix/>
            </a:blip>
            <a:srcRect b="41767" l="2172" r="53041" t="28742"/>
            <a:stretch/>
          </p:blipFill>
          <p:spPr>
            <a:xfrm>
              <a:off x="19541785" y="4492968"/>
              <a:ext cx="3345769" cy="914533"/>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g2032ee7656a_0_34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04" name="Google Shape;904;g2032ee7656a_0_34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05" name="Google Shape;905;g2032ee7656a_0_34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6" name="Google Shape;906;g2032ee7656a_0_345"/>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07" name="Google Shape;907;g2032ee7656a_0_34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908" name="Google Shape;908;g2032ee7656a_0_34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909" name="Google Shape;909;g2032ee7656a_0_34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910" name="Google Shape;910;g2032ee7656a_0_345"/>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911" name="Google Shape;911;g2032ee7656a_0_345">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912" name="Google Shape;912;g2032ee7656a_0_345"/>
          <p:cNvSpPr txBox="1"/>
          <p:nvPr/>
        </p:nvSpPr>
        <p:spPr>
          <a:xfrm>
            <a:off x="4796747" y="736453"/>
            <a:ext cx="40419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Connecter le flex (STD_flex_10_pts_102mm) au connecteur présent sous la carte PacMan,</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et le passer dans l’ouverture . Le flex doit sortir vers le bas.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la carte dans ses trous de centrage et vérifier que le flex n’est pas pincé quelque part</a:t>
            </a:r>
            <a:endParaRPr b="0" i="0" sz="1100" u="none" cap="none" strike="noStrike">
              <a:solidFill>
                <a:srgbClr val="000000"/>
              </a:solidFill>
              <a:latin typeface="Century Gothic"/>
              <a:ea typeface="Century Gothic"/>
              <a:cs typeface="Century Gothic"/>
              <a:sym typeface="Century Gothic"/>
            </a:endParaRPr>
          </a:p>
        </p:txBody>
      </p:sp>
      <p:sp>
        <p:nvSpPr>
          <p:cNvPr id="913" name="Google Shape;913;g2032ee7656a_0_34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914" name="Google Shape;914;g2032ee7656a_0_345"/>
          <p:cNvPicPr preferRelativeResize="0"/>
          <p:nvPr/>
        </p:nvPicPr>
        <p:blipFill rotWithShape="1">
          <a:blip r:embed="rId5">
            <a:alphaModFix/>
          </a:blip>
          <a:srcRect b="23799" l="0" r="19185" t="15732"/>
          <a:stretch/>
        </p:blipFill>
        <p:spPr>
          <a:xfrm flipH="1" rot="5400000">
            <a:off x="1361896" y="1667718"/>
            <a:ext cx="3847649" cy="2159101"/>
          </a:xfrm>
          <a:prstGeom prst="rect">
            <a:avLst/>
          </a:prstGeom>
          <a:noFill/>
          <a:ln>
            <a:noFill/>
          </a:ln>
        </p:spPr>
      </p:pic>
      <p:pic>
        <p:nvPicPr>
          <p:cNvPr id="915" name="Google Shape;915;g2032ee7656a_0_345"/>
          <p:cNvPicPr preferRelativeResize="0"/>
          <p:nvPr/>
        </p:nvPicPr>
        <p:blipFill rotWithShape="1">
          <a:blip r:embed="rId6">
            <a:alphaModFix/>
          </a:blip>
          <a:srcRect b="13442" l="12863" r="14984" t="32087"/>
          <a:stretch/>
        </p:blipFill>
        <p:spPr>
          <a:xfrm>
            <a:off x="5170744" y="2929364"/>
            <a:ext cx="1521815" cy="1531807"/>
          </a:xfrm>
          <a:prstGeom prst="rect">
            <a:avLst/>
          </a:prstGeom>
          <a:noFill/>
          <a:ln>
            <a:noFill/>
          </a:ln>
        </p:spPr>
      </p:pic>
      <p:pic>
        <p:nvPicPr>
          <p:cNvPr id="916" name="Google Shape;916;g2032ee7656a_0_345"/>
          <p:cNvPicPr preferRelativeResize="0"/>
          <p:nvPr/>
        </p:nvPicPr>
        <p:blipFill rotWithShape="1">
          <a:blip r:embed="rId7">
            <a:alphaModFix/>
          </a:blip>
          <a:srcRect b="11932" l="16038" r="18093" t="36635"/>
          <a:stretch/>
        </p:blipFill>
        <p:spPr>
          <a:xfrm>
            <a:off x="7050450" y="2903077"/>
            <a:ext cx="1521815" cy="1584369"/>
          </a:xfrm>
          <a:prstGeom prst="rect">
            <a:avLst/>
          </a:prstGeom>
          <a:noFill/>
          <a:ln>
            <a:noFill/>
          </a:ln>
        </p:spPr>
      </p:pic>
      <p:pic>
        <p:nvPicPr>
          <p:cNvPr id="917" name="Google Shape;917;g2032ee7656a_0_345"/>
          <p:cNvPicPr preferRelativeResize="0"/>
          <p:nvPr/>
        </p:nvPicPr>
        <p:blipFill rotWithShape="1">
          <a:blip r:embed="rId8">
            <a:alphaModFix/>
          </a:blip>
          <a:srcRect b="0" l="0" r="0" t="0"/>
          <a:stretch/>
        </p:blipFill>
        <p:spPr>
          <a:xfrm>
            <a:off x="5543169" y="2193173"/>
            <a:ext cx="776966" cy="712219"/>
          </a:xfrm>
          <a:prstGeom prst="rect">
            <a:avLst/>
          </a:prstGeom>
          <a:noFill/>
          <a:ln>
            <a:noFill/>
          </a:ln>
        </p:spPr>
      </p:pic>
      <p:sp>
        <p:nvSpPr>
          <p:cNvPr id="918" name="Google Shape;918;g2032ee7656a_0_345"/>
          <p:cNvSpPr txBox="1"/>
          <p:nvPr/>
        </p:nvSpPr>
        <p:spPr>
          <a:xfrm>
            <a:off x="7349652" y="2110593"/>
            <a:ext cx="691800" cy="885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5300"/>
              <a:buFont typeface="Arial"/>
              <a:buNone/>
            </a:pPr>
            <a:r>
              <a:rPr b="0" i="0" lang="en-US" sz="5300" u="none" cap="none" strike="noStrike">
                <a:solidFill>
                  <a:srgbClr val="000000"/>
                </a:solidFill>
                <a:latin typeface="Helvetica Neue"/>
                <a:ea typeface="Helvetica Neue"/>
                <a:cs typeface="Helvetica Neue"/>
                <a:sym typeface="Helvetica Neue"/>
              </a:rPr>
              <a:t>❌</a:t>
            </a:r>
            <a:endParaRPr b="0" i="0" sz="5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g2032ee7656a_0_36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24" name="Google Shape;924;g2032ee7656a_0_36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25" name="Google Shape;925;g2032ee7656a_0_36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6" name="Google Shape;926;g2032ee7656a_0_363"/>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27" name="Google Shape;927;g2032ee7656a_0_36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928" name="Google Shape;928;g2032ee7656a_0_36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929" name="Google Shape;929;g2032ee7656a_0_36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930" name="Google Shape;930;g2032ee7656a_0_363"/>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931" name="Google Shape;931;g2032ee7656a_0_363">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932" name="Google Shape;932;g2032ee7656a_0_363"/>
          <p:cNvSpPr txBox="1"/>
          <p:nvPr/>
        </p:nvSpPr>
        <p:spPr>
          <a:xfrm>
            <a:off x="4874675" y="646550"/>
            <a:ext cx="41904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Visser la carte électronique Pacman (ASE00036_board_pacman) avec 3x vis Thermoplastiques 2.2x6 (STD_plast_tcb_torx_2.2x6) … mNm</a:t>
            </a:r>
            <a:endParaRPr b="0" i="0" sz="1100" u="none" cap="none" strike="noStrike">
              <a:solidFill>
                <a:srgbClr val="000000"/>
              </a:solidFill>
              <a:latin typeface="Century Gothic"/>
              <a:ea typeface="Century Gothic"/>
              <a:cs typeface="Century Gothic"/>
              <a:sym typeface="Century Gothic"/>
            </a:endParaRPr>
          </a:p>
        </p:txBody>
      </p:sp>
      <p:sp>
        <p:nvSpPr>
          <p:cNvPr id="933" name="Google Shape;933;g2032ee7656a_0_36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934" name="Google Shape;934;g2032ee7656a_0_363"/>
          <p:cNvPicPr preferRelativeResize="0"/>
          <p:nvPr/>
        </p:nvPicPr>
        <p:blipFill rotWithShape="1">
          <a:blip r:embed="rId5">
            <a:alphaModFix/>
          </a:blip>
          <a:srcRect b="0" l="0" r="0" t="0"/>
          <a:stretch/>
        </p:blipFill>
        <p:spPr>
          <a:xfrm flipH="1">
            <a:off x="1774567" y="776297"/>
            <a:ext cx="2921576" cy="38954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2032ee7656a_0_381"/>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40" name="Google Shape;940;g2032ee7656a_0_381"/>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41" name="Google Shape;941;g2032ee7656a_0_381"/>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942" name="Google Shape;942;g2032ee7656a_0_381"/>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3" name="Google Shape;943;g2032ee7656a_0_381"/>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44" name="Google Shape;944;g2032ee7656a_0_381"/>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945" name="Google Shape;945;g2032ee7656a_0_381"/>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946" name="Google Shape;946;g2032ee7656a_0_381"/>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947" name="Google Shape;947;g2032ee7656a_0_381"/>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948" name="Google Shape;948;g2032ee7656a_0_381">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949" name="Google Shape;949;g2032ee7656a_0_381"/>
          <p:cNvSpPr txBox="1"/>
          <p:nvPr/>
        </p:nvSpPr>
        <p:spPr>
          <a:xfrm>
            <a:off x="2080463" y="771863"/>
            <a:ext cx="53163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le Capot (PP00013_cap) le long du tube et le clipser le capot sur la pièce Top</a:t>
            </a:r>
            <a:endParaRPr b="0" i="0" sz="1100" u="none" cap="none" strike="noStrike">
              <a:solidFill>
                <a:srgbClr val="000000"/>
              </a:solidFill>
              <a:latin typeface="Century Gothic"/>
              <a:ea typeface="Century Gothic"/>
              <a:cs typeface="Century Gothic"/>
              <a:sym typeface="Century Gothic"/>
            </a:endParaRPr>
          </a:p>
        </p:txBody>
      </p:sp>
      <p:pic>
        <p:nvPicPr>
          <p:cNvPr id="950" name="Google Shape;950;g2032ee7656a_0_381"/>
          <p:cNvPicPr preferRelativeResize="0"/>
          <p:nvPr/>
        </p:nvPicPr>
        <p:blipFill rotWithShape="1">
          <a:blip r:embed="rId5">
            <a:alphaModFix/>
          </a:blip>
          <a:srcRect b="0" l="0" r="0" t="20401"/>
          <a:stretch/>
        </p:blipFill>
        <p:spPr>
          <a:xfrm>
            <a:off x="5089134" y="1313213"/>
            <a:ext cx="2307741" cy="3374111"/>
          </a:xfrm>
          <a:prstGeom prst="rect">
            <a:avLst/>
          </a:prstGeom>
          <a:noFill/>
          <a:ln>
            <a:noFill/>
          </a:ln>
        </p:spPr>
      </p:pic>
      <p:grpSp>
        <p:nvGrpSpPr>
          <p:cNvPr id="951" name="Google Shape;951;g2032ee7656a_0_381"/>
          <p:cNvGrpSpPr/>
          <p:nvPr/>
        </p:nvGrpSpPr>
        <p:grpSpPr>
          <a:xfrm flipH="1">
            <a:off x="1954607" y="1177133"/>
            <a:ext cx="2239940" cy="3535388"/>
            <a:chOff x="5547900" y="3614075"/>
            <a:chExt cx="5712675" cy="8858401"/>
          </a:xfrm>
        </p:grpSpPr>
        <p:pic>
          <p:nvPicPr>
            <p:cNvPr id="952" name="Google Shape;952;g2032ee7656a_0_381"/>
            <p:cNvPicPr preferRelativeResize="0"/>
            <p:nvPr/>
          </p:nvPicPr>
          <p:blipFill rotWithShape="1">
            <a:blip r:embed="rId6">
              <a:alphaModFix/>
            </a:blip>
            <a:srcRect b="0" l="0" r="0" t="0"/>
            <a:stretch/>
          </p:blipFill>
          <p:spPr>
            <a:xfrm>
              <a:off x="5547900" y="4114800"/>
              <a:ext cx="5712675" cy="8357676"/>
            </a:xfrm>
            <a:prstGeom prst="rect">
              <a:avLst/>
            </a:prstGeom>
            <a:noFill/>
            <a:ln>
              <a:noFill/>
            </a:ln>
          </p:spPr>
        </p:pic>
        <p:cxnSp>
          <p:nvCxnSpPr>
            <p:cNvPr id="953" name="Google Shape;953;g2032ee7656a_0_381"/>
            <p:cNvCxnSpPr/>
            <p:nvPr/>
          </p:nvCxnSpPr>
          <p:spPr>
            <a:xfrm>
              <a:off x="8404238" y="3614075"/>
              <a:ext cx="0" cy="2331600"/>
            </a:xfrm>
            <a:prstGeom prst="straightConnector1">
              <a:avLst/>
            </a:prstGeom>
            <a:noFill/>
            <a:ln cap="flat" cmpd="sng" w="38100">
              <a:solidFill>
                <a:srgbClr val="CC0000"/>
              </a:solidFill>
              <a:prstDash val="dash"/>
              <a:round/>
              <a:headEnd len="sm" w="sm" type="none"/>
              <a:tailEnd len="med" w="med" type="triangle"/>
            </a:ln>
          </p:spPr>
        </p:cxnSp>
      </p:grpSp>
      <p:sp>
        <p:nvSpPr>
          <p:cNvPr id="954" name="Google Shape;954;g2032ee7656a_0_381"/>
          <p:cNvSpPr/>
          <p:nvPr/>
        </p:nvSpPr>
        <p:spPr>
          <a:xfrm>
            <a:off x="4599844" y="2703666"/>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2032ee7656a_0_399"/>
          <p:cNvSpPr/>
          <p:nvPr/>
        </p:nvSpPr>
        <p:spPr>
          <a:xfrm>
            <a:off x="5825738" y="421706"/>
            <a:ext cx="2499900" cy="25881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60" name="Google Shape;960;g2032ee7656a_0_399"/>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61" name="Google Shape;961;g2032ee7656a_0_399"/>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62" name="Google Shape;962;g2032ee7656a_0_399"/>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3" name="Google Shape;963;g2032ee7656a_0_399"/>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4" name="Google Shape;964;g2032ee7656a_0_399"/>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965" name="Google Shape;965;g2032ee7656a_0_399"/>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966" name="Google Shape;966;g2032ee7656a_0_399"/>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967" name="Google Shape;967;g2032ee7656a_0_399"/>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968" name="Google Shape;968;g2032ee7656a_0_399">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969" name="Google Shape;969;g2032ee7656a_0_399"/>
          <p:cNvSpPr txBox="1"/>
          <p:nvPr/>
        </p:nvSpPr>
        <p:spPr>
          <a:xfrm>
            <a:off x="1902158" y="575160"/>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Enfoncer en force la sphère sur le tube comme ceci :</a:t>
            </a:r>
            <a:endParaRPr b="0" i="0" sz="1100" u="none" cap="none" strike="noStrike">
              <a:solidFill>
                <a:srgbClr val="000000"/>
              </a:solidFill>
              <a:latin typeface="Century Gothic"/>
              <a:ea typeface="Century Gothic"/>
              <a:cs typeface="Century Gothic"/>
              <a:sym typeface="Century Gothic"/>
            </a:endParaRPr>
          </a:p>
        </p:txBody>
      </p:sp>
      <p:sp>
        <p:nvSpPr>
          <p:cNvPr id="970" name="Google Shape;970;g2032ee7656a_0_399"/>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971" name="Google Shape;971;g2032ee7656a_0_399"/>
          <p:cNvGrpSpPr/>
          <p:nvPr/>
        </p:nvGrpSpPr>
        <p:grpSpPr>
          <a:xfrm>
            <a:off x="2021859" y="911958"/>
            <a:ext cx="2942293" cy="4109628"/>
            <a:chOff x="7002350" y="2149360"/>
            <a:chExt cx="8281150" cy="11566642"/>
          </a:xfrm>
        </p:grpSpPr>
        <p:pic>
          <p:nvPicPr>
            <p:cNvPr id="972" name="Google Shape;972;g2032ee7656a_0_399"/>
            <p:cNvPicPr preferRelativeResize="0"/>
            <p:nvPr/>
          </p:nvPicPr>
          <p:blipFill rotWithShape="1">
            <a:blip r:embed="rId5">
              <a:alphaModFix/>
            </a:blip>
            <a:srcRect b="0" l="0" r="0" t="0"/>
            <a:stretch/>
          </p:blipFill>
          <p:spPr>
            <a:xfrm>
              <a:off x="7002350" y="2757601"/>
              <a:ext cx="8281150" cy="10958401"/>
            </a:xfrm>
            <a:prstGeom prst="rect">
              <a:avLst/>
            </a:prstGeom>
            <a:noFill/>
            <a:ln>
              <a:noFill/>
            </a:ln>
          </p:spPr>
        </p:pic>
        <p:cxnSp>
          <p:nvCxnSpPr>
            <p:cNvPr id="973" name="Google Shape;973;g2032ee7656a_0_399"/>
            <p:cNvCxnSpPr/>
            <p:nvPr/>
          </p:nvCxnSpPr>
          <p:spPr>
            <a:xfrm>
              <a:off x="10752793" y="2149360"/>
              <a:ext cx="0" cy="2421900"/>
            </a:xfrm>
            <a:prstGeom prst="straightConnector1">
              <a:avLst/>
            </a:prstGeom>
            <a:noFill/>
            <a:ln cap="flat" cmpd="sng" w="38100">
              <a:solidFill>
                <a:srgbClr val="CC0000"/>
              </a:solidFill>
              <a:prstDash val="dash"/>
              <a:round/>
              <a:headEnd len="sm" w="sm" type="none"/>
              <a:tailEnd len="med" w="med" type="triangle"/>
            </a:ln>
          </p:spPr>
        </p:cxnSp>
      </p:grpSp>
      <p:sp>
        <p:nvSpPr>
          <p:cNvPr id="974" name="Google Shape;974;g2032ee7656a_0_399"/>
          <p:cNvSpPr txBox="1"/>
          <p:nvPr/>
        </p:nvSpPr>
        <p:spPr>
          <a:xfrm>
            <a:off x="6419288" y="509306"/>
            <a:ext cx="18477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les bras lune sont orientés correctement, partie épaisse vers le haut et partie fine vers la bas</a:t>
            </a:r>
            <a:endParaRPr b="0" i="0" sz="1100" u="none" cap="none" strike="noStrike">
              <a:solidFill>
                <a:srgbClr val="000000"/>
              </a:solidFill>
              <a:latin typeface="Century Gothic"/>
              <a:ea typeface="Century Gothic"/>
              <a:cs typeface="Century Gothic"/>
              <a:sym typeface="Century Gothic"/>
            </a:endParaRPr>
          </a:p>
        </p:txBody>
      </p:sp>
      <p:pic>
        <p:nvPicPr>
          <p:cNvPr id="975" name="Google Shape;975;g2032ee7656a_0_399"/>
          <p:cNvPicPr preferRelativeResize="0"/>
          <p:nvPr/>
        </p:nvPicPr>
        <p:blipFill rotWithShape="1">
          <a:blip r:embed="rId6">
            <a:alphaModFix/>
          </a:blip>
          <a:srcRect b="11803" l="14213" r="14034" t="11303"/>
          <a:stretch/>
        </p:blipFill>
        <p:spPr>
          <a:xfrm>
            <a:off x="5923743" y="601673"/>
            <a:ext cx="495542" cy="531000"/>
          </a:xfrm>
          <a:prstGeom prst="rect">
            <a:avLst/>
          </a:prstGeom>
          <a:noFill/>
          <a:ln>
            <a:noFill/>
          </a:ln>
        </p:spPr>
      </p:pic>
      <p:grpSp>
        <p:nvGrpSpPr>
          <p:cNvPr id="976" name="Google Shape;976;g2032ee7656a_0_399"/>
          <p:cNvGrpSpPr/>
          <p:nvPr/>
        </p:nvGrpSpPr>
        <p:grpSpPr>
          <a:xfrm>
            <a:off x="5910816" y="1412930"/>
            <a:ext cx="2329809" cy="1476403"/>
            <a:chOff x="16320600" y="7610575"/>
            <a:chExt cx="6212825" cy="3937075"/>
          </a:xfrm>
        </p:grpSpPr>
        <p:pic>
          <p:nvPicPr>
            <p:cNvPr id="977" name="Google Shape;977;g2032ee7656a_0_399"/>
            <p:cNvPicPr preferRelativeResize="0"/>
            <p:nvPr/>
          </p:nvPicPr>
          <p:blipFill rotWithShape="1">
            <a:blip r:embed="rId5">
              <a:alphaModFix/>
            </a:blip>
            <a:srcRect b="62078" l="1764" r="19044" t="0"/>
            <a:stretch/>
          </p:blipFill>
          <p:spPr>
            <a:xfrm>
              <a:off x="16320600" y="7610575"/>
              <a:ext cx="6212825" cy="3937075"/>
            </a:xfrm>
            <a:prstGeom prst="rect">
              <a:avLst/>
            </a:prstGeom>
            <a:noFill/>
            <a:ln>
              <a:noFill/>
            </a:ln>
          </p:spPr>
        </p:pic>
        <p:sp>
          <p:nvSpPr>
            <p:cNvPr id="978" name="Google Shape;978;g2032ee7656a_0_399"/>
            <p:cNvSpPr txBox="1"/>
            <p:nvPr/>
          </p:nvSpPr>
          <p:spPr>
            <a:xfrm rot="-2565453">
              <a:off x="17372826" y="8728731"/>
              <a:ext cx="2743271" cy="1415995"/>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C0000"/>
                  </a:solidFill>
                  <a:latin typeface="Helvetica Neue"/>
                  <a:ea typeface="Helvetica Neue"/>
                  <a:cs typeface="Helvetica Neue"/>
                  <a:sym typeface="Helvetica Neue"/>
                </a:rPr>
                <a:t>Partie epaisse</a:t>
              </a:r>
              <a:endParaRPr b="1" i="0" sz="1100" u="none" cap="none" strike="noStrike">
                <a:solidFill>
                  <a:srgbClr val="CC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CC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C0000"/>
                  </a:solidFill>
                  <a:latin typeface="Helvetica Neue"/>
                  <a:ea typeface="Helvetica Neue"/>
                  <a:cs typeface="Helvetica Neue"/>
                  <a:sym typeface="Helvetica Neue"/>
                </a:rPr>
                <a:t>   Partie fine</a:t>
              </a:r>
              <a:endParaRPr b="1" i="0" sz="1100" u="none" cap="none" strike="noStrike">
                <a:solidFill>
                  <a:srgbClr val="CC0000"/>
                </a:solidFill>
                <a:latin typeface="Helvetica Neue"/>
                <a:ea typeface="Helvetica Neue"/>
                <a:cs typeface="Helvetica Neue"/>
                <a:sym typeface="Helvetica Neue"/>
              </a:endParaRPr>
            </a:p>
          </p:txBody>
        </p:sp>
      </p:grpSp>
      <p:pic>
        <p:nvPicPr>
          <p:cNvPr id="979" name="Google Shape;979;g2032ee7656a_0_399"/>
          <p:cNvPicPr preferRelativeResize="0"/>
          <p:nvPr/>
        </p:nvPicPr>
        <p:blipFill rotWithShape="1">
          <a:blip r:embed="rId7">
            <a:alphaModFix/>
          </a:blip>
          <a:srcRect b="38292" l="1951" r="63968" t="35948"/>
          <a:stretch/>
        </p:blipFill>
        <p:spPr>
          <a:xfrm rot="5400000">
            <a:off x="5832062" y="3242256"/>
            <a:ext cx="1617496" cy="1630141"/>
          </a:xfrm>
          <a:prstGeom prst="rect">
            <a:avLst/>
          </a:prstGeom>
          <a:noFill/>
          <a:ln>
            <a:noFill/>
          </a:ln>
        </p:spPr>
      </p:pic>
      <p:cxnSp>
        <p:nvCxnSpPr>
          <p:cNvPr id="980" name="Google Shape;980;g2032ee7656a_0_399"/>
          <p:cNvCxnSpPr>
            <a:stCxn id="979" idx="3"/>
          </p:cNvCxnSpPr>
          <p:nvPr/>
        </p:nvCxnSpPr>
        <p:spPr>
          <a:xfrm flipH="1" rot="10800000">
            <a:off x="6640810" y="3947775"/>
            <a:ext cx="102900" cy="918300"/>
          </a:xfrm>
          <a:prstGeom prst="straightConnector1">
            <a:avLst/>
          </a:prstGeom>
          <a:noFill/>
          <a:ln cap="flat" cmpd="sng" w="38100">
            <a:solidFill>
              <a:srgbClr val="FF0000"/>
            </a:solidFill>
            <a:prstDash val="solid"/>
            <a:round/>
            <a:headEnd len="sm" w="sm" type="none"/>
            <a:tailEnd len="med" w="med" type="triangle"/>
          </a:ln>
        </p:spPr>
      </p:cxnSp>
      <p:cxnSp>
        <p:nvCxnSpPr>
          <p:cNvPr id="981" name="Google Shape;981;g2032ee7656a_0_399"/>
          <p:cNvCxnSpPr/>
          <p:nvPr/>
        </p:nvCxnSpPr>
        <p:spPr>
          <a:xfrm flipH="1" rot="10800000">
            <a:off x="6805247" y="3719006"/>
            <a:ext cx="518700" cy="158400"/>
          </a:xfrm>
          <a:prstGeom prst="straightConnector1">
            <a:avLst/>
          </a:prstGeom>
          <a:noFill/>
          <a:ln cap="flat" cmpd="sng" w="38100">
            <a:solidFill>
              <a:srgbClr val="FF0000"/>
            </a:solidFill>
            <a:prstDash val="solid"/>
            <a:round/>
            <a:headEnd len="sm" w="sm" type="none"/>
            <a:tailEnd len="med" w="med" type="triangle"/>
          </a:ln>
        </p:spPr>
      </p:cxnSp>
      <p:sp>
        <p:nvSpPr>
          <p:cNvPr id="982" name="Google Shape;982;g2032ee7656a_0_399"/>
          <p:cNvSpPr txBox="1"/>
          <p:nvPr/>
        </p:nvSpPr>
        <p:spPr>
          <a:xfrm>
            <a:off x="7570181" y="3253153"/>
            <a:ext cx="1315500" cy="992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Helvetica Neue"/>
                <a:ea typeface="Helvetica Neue"/>
                <a:cs typeface="Helvetica Neue"/>
                <a:sym typeface="Helvetica Neue"/>
              </a:rPr>
              <a:t>Lorsqu’on regarde un bras montant de face, le bras lune part vers la droite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023f76b243_0_2"/>
          <p:cNvSpPr/>
          <p:nvPr/>
        </p:nvSpPr>
        <p:spPr>
          <a:xfrm>
            <a:off x="3276928" y="3168216"/>
            <a:ext cx="4040400" cy="13851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7" name="Google Shape;127;g2023f76b243_0_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28" name="Google Shape;128;g2023f76b243_0_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29" name="Google Shape;129;g2023f76b243_0_2"/>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130" name="Google Shape;130;g2023f76b243_0_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 name="Google Shape;131;g2023f76b243_0_2"/>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 name="Google Shape;132;g2023f76b243_0_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33" name="Google Shape;133;g2023f76b243_0_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34" name="Google Shape;134;g2023f76b243_0_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35" name="Google Shape;135;g2023f76b243_0_2"/>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36" name="Google Shape;136;g2023f76b243_0_2">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37" name="Google Shape;137;g2023f76b243_0_2"/>
          <p:cNvSpPr txBox="1"/>
          <p:nvPr/>
        </p:nvSpPr>
        <p:spPr>
          <a:xfrm>
            <a:off x="1943409" y="585356"/>
            <a:ext cx="68004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les </a:t>
            </a:r>
            <a:r>
              <a:rPr lang="en-US" sz="1100">
                <a:latin typeface="Century Gothic"/>
                <a:ea typeface="Century Gothic"/>
                <a:cs typeface="Century Gothic"/>
                <a:sym typeface="Century Gothic"/>
              </a:rPr>
              <a:t>roulements à chaque extrémité du </a:t>
            </a:r>
            <a:r>
              <a:rPr b="0" i="0" lang="en-US" sz="1100" u="none" cap="none" strike="noStrike">
                <a:solidFill>
                  <a:srgbClr val="000000"/>
                </a:solidFill>
                <a:latin typeface="Century Gothic"/>
                <a:ea typeface="Century Gothic"/>
                <a:cs typeface="Century Gothic"/>
                <a:sym typeface="Century Gothic"/>
              </a:rPr>
              <a:t>bras-lune, 1 </a:t>
            </a:r>
            <a:r>
              <a:rPr lang="en-US" sz="1100">
                <a:latin typeface="Century Gothic"/>
                <a:ea typeface="Century Gothic"/>
                <a:cs typeface="Century Gothic"/>
                <a:sym typeface="Century Gothic"/>
              </a:rPr>
              <a:t>de chaque côté des 2 logements </a:t>
            </a:r>
            <a:r>
              <a:rPr lang="en-US" sz="1100">
                <a:latin typeface="Century Gothic"/>
                <a:ea typeface="Century Gothic"/>
                <a:cs typeface="Century Gothic"/>
                <a:sym typeface="Century Gothic"/>
              </a:rPr>
              <a:t>prévus</a:t>
            </a:r>
            <a:r>
              <a:rPr lang="en-US" sz="1100">
                <a:latin typeface="Century Gothic"/>
                <a:ea typeface="Century Gothic"/>
                <a:cs typeface="Century Gothic"/>
                <a:sym typeface="Century Gothic"/>
              </a:rPr>
              <a:t> à cet effet. L’insertion et le serrage se font à la main.</a:t>
            </a:r>
            <a:endParaRPr b="0" i="0" sz="1100" u="none" cap="none" strike="noStrike">
              <a:solidFill>
                <a:srgbClr val="000000"/>
              </a:solidFill>
              <a:latin typeface="Century Gothic"/>
              <a:ea typeface="Century Gothic"/>
              <a:cs typeface="Century Gothic"/>
              <a:sym typeface="Century Gothic"/>
            </a:endParaRPr>
          </a:p>
        </p:txBody>
      </p:sp>
      <p:sp>
        <p:nvSpPr>
          <p:cNvPr id="138" name="Google Shape;138;g2023f76b243_0_2"/>
          <p:cNvSpPr txBox="1"/>
          <p:nvPr/>
        </p:nvSpPr>
        <p:spPr>
          <a:xfrm>
            <a:off x="1714808" y="4631306"/>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l’opération pour les trois bras-lunes</a:t>
            </a:r>
            <a:r>
              <a:rPr lang="en-US" sz="1100">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sp>
        <p:nvSpPr>
          <p:cNvPr id="139" name="Google Shape;139;g2023f76b243_0_2"/>
          <p:cNvSpPr txBox="1"/>
          <p:nvPr/>
        </p:nvSpPr>
        <p:spPr>
          <a:xfrm>
            <a:off x="3946416" y="3382196"/>
            <a:ext cx="19167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les collerettes des </a:t>
            </a:r>
            <a:r>
              <a:rPr lang="en-US" sz="1100">
                <a:latin typeface="Century Gothic"/>
                <a:ea typeface="Century Gothic"/>
                <a:cs typeface="Century Gothic"/>
                <a:sym typeface="Century Gothic"/>
              </a:rPr>
              <a:t>roulements</a:t>
            </a:r>
            <a:r>
              <a:rPr b="0" i="0" lang="en-US" sz="1100" u="none" cap="none" strike="noStrike">
                <a:solidFill>
                  <a:srgbClr val="000000"/>
                </a:solidFill>
                <a:latin typeface="Century Gothic"/>
                <a:ea typeface="Century Gothic"/>
                <a:cs typeface="Century Gothic"/>
                <a:sym typeface="Century Gothic"/>
              </a:rPr>
              <a:t> sont bien plaquées contre la pièce.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 </a:t>
            </a:r>
            <a:r>
              <a:rPr lang="en-US" sz="1100">
                <a:latin typeface="Century Gothic"/>
                <a:ea typeface="Century Gothic"/>
                <a:cs typeface="Century Gothic"/>
                <a:sym typeface="Century Gothic"/>
              </a:rPr>
              <a:t>roulement </a:t>
            </a:r>
            <a:r>
              <a:rPr b="0" i="0" lang="en-US" sz="1100" u="none" cap="none" strike="noStrike">
                <a:solidFill>
                  <a:srgbClr val="000000"/>
                </a:solidFill>
                <a:latin typeface="Century Gothic"/>
                <a:ea typeface="Century Gothic"/>
                <a:cs typeface="Century Gothic"/>
                <a:sym typeface="Century Gothic"/>
              </a:rPr>
              <a:t>ne doit pas pouvoir être retiré facilement</a:t>
            </a:r>
            <a:endParaRPr b="0" i="0" sz="1100" u="none" cap="none" strike="noStrike">
              <a:solidFill>
                <a:srgbClr val="000000"/>
              </a:solidFill>
              <a:latin typeface="Century Gothic"/>
              <a:ea typeface="Century Gothic"/>
              <a:cs typeface="Century Gothic"/>
              <a:sym typeface="Century Gothic"/>
            </a:endParaRPr>
          </a:p>
        </p:txBody>
      </p:sp>
      <p:pic>
        <p:nvPicPr>
          <p:cNvPr id="140" name="Google Shape;140;g2023f76b243_0_2"/>
          <p:cNvPicPr preferRelativeResize="0"/>
          <p:nvPr/>
        </p:nvPicPr>
        <p:blipFill rotWithShape="1">
          <a:blip r:embed="rId5">
            <a:alphaModFix/>
          </a:blip>
          <a:srcRect b="11803" l="14213" r="14034" t="11303"/>
          <a:stretch/>
        </p:blipFill>
        <p:spPr>
          <a:xfrm>
            <a:off x="3361068" y="3510515"/>
            <a:ext cx="495542" cy="531000"/>
          </a:xfrm>
          <a:prstGeom prst="rect">
            <a:avLst/>
          </a:prstGeom>
          <a:noFill/>
          <a:ln>
            <a:noFill/>
          </a:ln>
        </p:spPr>
      </p:pic>
      <p:pic>
        <p:nvPicPr>
          <p:cNvPr id="141" name="Google Shape;141;g2023f76b243_0_2"/>
          <p:cNvPicPr preferRelativeResize="0"/>
          <p:nvPr/>
        </p:nvPicPr>
        <p:blipFill>
          <a:blip r:embed="rId6">
            <a:alphaModFix/>
          </a:blip>
          <a:stretch>
            <a:fillRect/>
          </a:stretch>
        </p:blipFill>
        <p:spPr>
          <a:xfrm>
            <a:off x="1507387" y="1005522"/>
            <a:ext cx="3634847" cy="2076048"/>
          </a:xfrm>
          <a:prstGeom prst="rect">
            <a:avLst/>
          </a:prstGeom>
          <a:noFill/>
          <a:ln>
            <a:noFill/>
          </a:ln>
        </p:spPr>
      </p:pic>
      <p:pic>
        <p:nvPicPr>
          <p:cNvPr id="142" name="Google Shape;142;g2023f76b243_0_2"/>
          <p:cNvPicPr preferRelativeResize="0"/>
          <p:nvPr/>
        </p:nvPicPr>
        <p:blipFill>
          <a:blip r:embed="rId7">
            <a:alphaModFix/>
          </a:blip>
          <a:stretch>
            <a:fillRect/>
          </a:stretch>
        </p:blipFill>
        <p:spPr>
          <a:xfrm>
            <a:off x="5655647" y="944249"/>
            <a:ext cx="3315984" cy="2203687"/>
          </a:xfrm>
          <a:prstGeom prst="rect">
            <a:avLst/>
          </a:prstGeom>
          <a:noFill/>
          <a:ln>
            <a:noFill/>
          </a:ln>
        </p:spPr>
      </p:pic>
      <p:sp>
        <p:nvSpPr>
          <p:cNvPr id="143" name="Google Shape;143;g2023f76b243_0_2"/>
          <p:cNvSpPr/>
          <p:nvPr/>
        </p:nvSpPr>
        <p:spPr>
          <a:xfrm>
            <a:off x="5260116" y="1919138"/>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144" name="Google Shape;144;g2023f76b243_0_2"/>
          <p:cNvPicPr preferRelativeResize="0"/>
          <p:nvPr/>
        </p:nvPicPr>
        <p:blipFill>
          <a:blip r:embed="rId8">
            <a:alphaModFix/>
          </a:blip>
          <a:stretch>
            <a:fillRect/>
          </a:stretch>
        </p:blipFill>
        <p:spPr>
          <a:xfrm>
            <a:off x="5863191" y="3238275"/>
            <a:ext cx="1365535" cy="125307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g2032ee7656a_0_42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88" name="Google Shape;988;g2032ee7656a_0_42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89" name="Google Shape;989;g2032ee7656a_0_42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0" name="Google Shape;990;g2032ee7656a_0_425"/>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91" name="Google Shape;991;g2032ee7656a_0_42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992" name="Google Shape;992;g2032ee7656a_0_42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993" name="Google Shape;993;g2032ee7656a_0_42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994" name="Google Shape;994;g2032ee7656a_0_425"/>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995" name="Google Shape;995;g2032ee7656a_0_425">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996" name="Google Shape;996;g2032ee7656a_0_425"/>
          <p:cNvSpPr txBox="1"/>
          <p:nvPr/>
        </p:nvSpPr>
        <p:spPr>
          <a:xfrm>
            <a:off x="1541653" y="522797"/>
            <a:ext cx="75681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Emboîter les bras sur les disques et visser 2x vis TCBL M2.5x6 (STD_tcbl_m2.5x6) par bras avec un couple de …mNm, et frein filet.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bras verticaux doivent être connectés aux étages dans le sens des aiguilles d’une montre, du plus bas vers le plus haut.</a:t>
            </a:r>
            <a:br>
              <a:rPr b="0" i="0" lang="en-US" sz="1100" u="none" cap="none" strike="noStrike">
                <a:solidFill>
                  <a:srgbClr val="000000"/>
                </a:solidFill>
                <a:latin typeface="Century Gothic"/>
                <a:ea typeface="Century Gothic"/>
                <a:cs typeface="Century Gothic"/>
                <a:sym typeface="Century Gothic"/>
              </a:rPr>
            </a:br>
            <a:r>
              <a:rPr b="1" i="0" lang="en-US" sz="1100" u="none" cap="none" strike="noStrike">
                <a:solidFill>
                  <a:srgbClr val="000000"/>
                </a:solidFill>
                <a:latin typeface="Century Gothic"/>
                <a:ea typeface="Century Gothic"/>
                <a:cs typeface="Century Gothic"/>
                <a:sym typeface="Century Gothic"/>
              </a:rPr>
              <a:t>Le petit trait de la plateforme doit être aligné avec le trait du basement et avec le bras bottom.</a:t>
            </a:r>
            <a:endParaRPr b="0" i="0" sz="1100" u="none" cap="none" strike="noStrike">
              <a:solidFill>
                <a:srgbClr val="000000"/>
              </a:solidFill>
              <a:latin typeface="Century Gothic"/>
              <a:ea typeface="Century Gothic"/>
              <a:cs typeface="Century Gothic"/>
              <a:sym typeface="Century Gothic"/>
            </a:endParaRPr>
          </a:p>
        </p:txBody>
      </p:sp>
      <p:pic>
        <p:nvPicPr>
          <p:cNvPr id="997" name="Google Shape;997;g2032ee7656a_0_425"/>
          <p:cNvPicPr preferRelativeResize="0"/>
          <p:nvPr/>
        </p:nvPicPr>
        <p:blipFill rotWithShape="1">
          <a:blip r:embed="rId5">
            <a:alphaModFix/>
          </a:blip>
          <a:srcRect b="0" l="0" r="0" t="0"/>
          <a:stretch/>
        </p:blipFill>
        <p:spPr>
          <a:xfrm>
            <a:off x="7961494" y="1166569"/>
            <a:ext cx="1082457" cy="1162126"/>
          </a:xfrm>
          <a:prstGeom prst="rect">
            <a:avLst/>
          </a:prstGeom>
          <a:noFill/>
          <a:ln>
            <a:noFill/>
          </a:ln>
        </p:spPr>
      </p:pic>
      <p:sp>
        <p:nvSpPr>
          <p:cNvPr id="998" name="Google Shape;998;g2032ee7656a_0_42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999" name="Google Shape;999;g2032ee7656a_0_425"/>
          <p:cNvGrpSpPr/>
          <p:nvPr/>
        </p:nvGrpSpPr>
        <p:grpSpPr>
          <a:xfrm>
            <a:off x="2680316" y="1543350"/>
            <a:ext cx="4457622" cy="3290327"/>
            <a:chOff x="1239628" y="1467150"/>
            <a:chExt cx="4457622" cy="3290327"/>
          </a:xfrm>
        </p:grpSpPr>
        <p:pic>
          <p:nvPicPr>
            <p:cNvPr id="1000" name="Google Shape;1000;g2032ee7656a_0_425"/>
            <p:cNvPicPr preferRelativeResize="0"/>
            <p:nvPr/>
          </p:nvPicPr>
          <p:blipFill>
            <a:blip r:embed="rId6">
              <a:alphaModFix/>
            </a:blip>
            <a:stretch>
              <a:fillRect/>
            </a:stretch>
          </p:blipFill>
          <p:spPr>
            <a:xfrm>
              <a:off x="2625919" y="1467150"/>
              <a:ext cx="2109456" cy="3290327"/>
            </a:xfrm>
            <a:prstGeom prst="rect">
              <a:avLst/>
            </a:prstGeom>
            <a:noFill/>
            <a:ln>
              <a:noFill/>
            </a:ln>
          </p:spPr>
        </p:pic>
        <p:grpSp>
          <p:nvGrpSpPr>
            <p:cNvPr id="1001" name="Google Shape;1001;g2032ee7656a_0_425"/>
            <p:cNvGrpSpPr/>
            <p:nvPr/>
          </p:nvGrpSpPr>
          <p:grpSpPr>
            <a:xfrm>
              <a:off x="2463224" y="3150832"/>
              <a:ext cx="2571025" cy="949716"/>
              <a:chOff x="4883450" y="4949289"/>
              <a:chExt cx="7480704" cy="2763314"/>
            </a:xfrm>
          </p:grpSpPr>
          <p:cxnSp>
            <p:nvCxnSpPr>
              <p:cNvPr id="1002" name="Google Shape;1002;g2032ee7656a_0_425"/>
              <p:cNvCxnSpPr/>
              <p:nvPr/>
            </p:nvCxnSpPr>
            <p:spPr>
              <a:xfrm rot="10800000">
                <a:off x="11199834" y="5657858"/>
                <a:ext cx="1164300" cy="0"/>
              </a:xfrm>
              <a:prstGeom prst="straightConnector1">
                <a:avLst/>
              </a:prstGeom>
              <a:noFill/>
              <a:ln cap="flat" cmpd="sng" w="28575">
                <a:solidFill>
                  <a:srgbClr val="000000"/>
                </a:solidFill>
                <a:prstDash val="solid"/>
                <a:round/>
                <a:headEnd len="sm" w="sm" type="none"/>
                <a:tailEnd len="med" w="med" type="triangle"/>
              </a:ln>
            </p:spPr>
          </p:cxnSp>
          <p:cxnSp>
            <p:nvCxnSpPr>
              <p:cNvPr id="1003" name="Google Shape;1003;g2032ee7656a_0_425"/>
              <p:cNvCxnSpPr/>
              <p:nvPr/>
            </p:nvCxnSpPr>
            <p:spPr>
              <a:xfrm rot="10800000">
                <a:off x="11264954" y="4949289"/>
                <a:ext cx="1099200" cy="0"/>
              </a:xfrm>
              <a:prstGeom prst="straightConnector1">
                <a:avLst/>
              </a:prstGeom>
              <a:noFill/>
              <a:ln cap="flat" cmpd="sng" w="28575">
                <a:solidFill>
                  <a:srgbClr val="000000"/>
                </a:solidFill>
                <a:prstDash val="solid"/>
                <a:round/>
                <a:headEnd len="sm" w="sm" type="none"/>
                <a:tailEnd len="med" w="med" type="triangle"/>
              </a:ln>
            </p:spPr>
          </p:cxnSp>
          <p:cxnSp>
            <p:nvCxnSpPr>
              <p:cNvPr id="1004" name="Google Shape;1004;g2032ee7656a_0_425"/>
              <p:cNvCxnSpPr/>
              <p:nvPr/>
            </p:nvCxnSpPr>
            <p:spPr>
              <a:xfrm>
                <a:off x="4883450" y="7712603"/>
                <a:ext cx="1164300" cy="0"/>
              </a:xfrm>
              <a:prstGeom prst="straightConnector1">
                <a:avLst/>
              </a:prstGeom>
              <a:noFill/>
              <a:ln cap="flat" cmpd="sng" w="28575">
                <a:solidFill>
                  <a:srgbClr val="000000"/>
                </a:solidFill>
                <a:prstDash val="solid"/>
                <a:round/>
                <a:headEnd len="sm" w="sm" type="none"/>
                <a:tailEnd len="med" w="med" type="triangle"/>
              </a:ln>
            </p:spPr>
          </p:cxnSp>
          <p:cxnSp>
            <p:nvCxnSpPr>
              <p:cNvPr id="1005" name="Google Shape;1005;g2032ee7656a_0_425"/>
              <p:cNvCxnSpPr/>
              <p:nvPr/>
            </p:nvCxnSpPr>
            <p:spPr>
              <a:xfrm>
                <a:off x="4948750" y="7006588"/>
                <a:ext cx="1099200" cy="0"/>
              </a:xfrm>
              <a:prstGeom prst="straightConnector1">
                <a:avLst/>
              </a:prstGeom>
              <a:noFill/>
              <a:ln cap="flat" cmpd="sng" w="28575">
                <a:solidFill>
                  <a:srgbClr val="000000"/>
                </a:solidFill>
                <a:prstDash val="solid"/>
                <a:round/>
                <a:headEnd len="sm" w="sm" type="none"/>
                <a:tailEnd len="med" w="med" type="triangle"/>
              </a:ln>
            </p:spPr>
          </p:cxnSp>
        </p:grpSp>
        <p:sp>
          <p:nvSpPr>
            <p:cNvPr id="1006" name="Google Shape;1006;g2032ee7656a_0_425"/>
            <p:cNvSpPr/>
            <p:nvPr/>
          </p:nvSpPr>
          <p:spPr>
            <a:xfrm>
              <a:off x="2816222" y="4135706"/>
              <a:ext cx="397463" cy="347063"/>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7" name="Google Shape;1007;g2032ee7656a_0_425"/>
            <p:cNvSpPr/>
            <p:nvPr/>
          </p:nvSpPr>
          <p:spPr>
            <a:xfrm>
              <a:off x="3040641" y="1738359"/>
              <a:ext cx="237375" cy="347063"/>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08" name="Google Shape;1008;g2032ee7656a_0_425"/>
            <p:cNvSpPr txBox="1"/>
            <p:nvPr/>
          </p:nvSpPr>
          <p:spPr>
            <a:xfrm>
              <a:off x="1299638" y="1694981"/>
              <a:ext cx="1125000" cy="4080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Trait </a:t>
              </a:r>
              <a:endParaRPr b="0" i="0" sz="1100" u="none" cap="none" strike="noStrike">
                <a:solidFill>
                  <a:srgbClr val="000000"/>
                </a:solidFill>
                <a:latin typeface="Century Gothic"/>
                <a:ea typeface="Century Gothic"/>
                <a:cs typeface="Century Gothic"/>
                <a:sym typeface="Century Gothic"/>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plateforme</a:t>
              </a:r>
              <a:endParaRPr b="0" i="0" sz="500" u="none" cap="none" strike="noStrike">
                <a:solidFill>
                  <a:srgbClr val="000000"/>
                </a:solidFill>
                <a:latin typeface="Arial"/>
                <a:ea typeface="Arial"/>
                <a:cs typeface="Arial"/>
                <a:sym typeface="Arial"/>
              </a:endParaRPr>
            </a:p>
          </p:txBody>
        </p:sp>
        <p:cxnSp>
          <p:nvCxnSpPr>
            <p:cNvPr id="1009" name="Google Shape;1009;g2032ee7656a_0_425"/>
            <p:cNvCxnSpPr>
              <a:stCxn id="1008" idx="3"/>
              <a:endCxn id="1007" idx="2"/>
            </p:cNvCxnSpPr>
            <p:nvPr/>
          </p:nvCxnSpPr>
          <p:spPr>
            <a:xfrm>
              <a:off x="2424638" y="1898981"/>
              <a:ext cx="615900" cy="12900"/>
            </a:xfrm>
            <a:prstGeom prst="straightConnector1">
              <a:avLst/>
            </a:prstGeom>
            <a:noFill/>
            <a:ln cap="flat" cmpd="sng" w="38100">
              <a:solidFill>
                <a:srgbClr val="FF0000"/>
              </a:solidFill>
              <a:prstDash val="solid"/>
              <a:round/>
              <a:headEnd len="sm" w="sm" type="none"/>
              <a:tailEnd len="med" w="med" type="triangle"/>
            </a:ln>
          </p:spPr>
        </p:cxnSp>
        <p:sp>
          <p:nvSpPr>
            <p:cNvPr id="1010" name="Google Shape;1010;g2032ee7656a_0_425"/>
            <p:cNvSpPr txBox="1"/>
            <p:nvPr/>
          </p:nvSpPr>
          <p:spPr>
            <a:xfrm>
              <a:off x="1343536" y="4252800"/>
              <a:ext cx="978300" cy="4080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Trait </a:t>
              </a:r>
              <a:endParaRPr b="0" i="0" sz="1100" u="none" cap="none" strike="noStrike">
                <a:solidFill>
                  <a:srgbClr val="000000"/>
                </a:solidFill>
                <a:latin typeface="Century Gothic"/>
                <a:ea typeface="Century Gothic"/>
                <a:cs typeface="Century Gothic"/>
                <a:sym typeface="Century Gothic"/>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basement</a:t>
              </a:r>
              <a:endParaRPr b="0" i="0" sz="500" u="none" cap="none" strike="noStrike">
                <a:solidFill>
                  <a:srgbClr val="000000"/>
                </a:solidFill>
                <a:latin typeface="Arial"/>
                <a:ea typeface="Arial"/>
                <a:cs typeface="Arial"/>
                <a:sym typeface="Arial"/>
              </a:endParaRPr>
            </a:p>
          </p:txBody>
        </p:sp>
        <p:sp>
          <p:nvSpPr>
            <p:cNvPr id="1011" name="Google Shape;1011;g2032ee7656a_0_425"/>
            <p:cNvSpPr txBox="1"/>
            <p:nvPr/>
          </p:nvSpPr>
          <p:spPr>
            <a:xfrm>
              <a:off x="1239628" y="2994056"/>
              <a:ext cx="1125000" cy="2385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Bras Bottom</a:t>
              </a:r>
              <a:endParaRPr b="0" i="0" sz="500" u="none" cap="none" strike="noStrike">
                <a:solidFill>
                  <a:srgbClr val="000000"/>
                </a:solidFill>
                <a:latin typeface="Arial"/>
                <a:ea typeface="Arial"/>
                <a:cs typeface="Arial"/>
                <a:sym typeface="Arial"/>
              </a:endParaRPr>
            </a:p>
          </p:txBody>
        </p:sp>
        <p:cxnSp>
          <p:nvCxnSpPr>
            <p:cNvPr id="1012" name="Google Shape;1012;g2032ee7656a_0_425"/>
            <p:cNvCxnSpPr>
              <a:stCxn id="1011" idx="3"/>
            </p:cNvCxnSpPr>
            <p:nvPr/>
          </p:nvCxnSpPr>
          <p:spPr>
            <a:xfrm>
              <a:off x="2364628" y="3113306"/>
              <a:ext cx="561300" cy="75000"/>
            </a:xfrm>
            <a:prstGeom prst="straightConnector1">
              <a:avLst/>
            </a:prstGeom>
            <a:noFill/>
            <a:ln cap="flat" cmpd="sng" w="38100">
              <a:solidFill>
                <a:srgbClr val="FF0000"/>
              </a:solidFill>
              <a:prstDash val="solid"/>
              <a:round/>
              <a:headEnd len="sm" w="sm" type="none"/>
              <a:tailEnd len="med" w="med" type="triangle"/>
            </a:ln>
          </p:spPr>
        </p:cxnSp>
        <p:cxnSp>
          <p:nvCxnSpPr>
            <p:cNvPr id="1013" name="Google Shape;1013;g2032ee7656a_0_425"/>
            <p:cNvCxnSpPr>
              <a:stCxn id="1010" idx="3"/>
              <a:endCxn id="1006" idx="2"/>
            </p:cNvCxnSpPr>
            <p:nvPr/>
          </p:nvCxnSpPr>
          <p:spPr>
            <a:xfrm flipH="1" rot="10800000">
              <a:off x="2321836" y="4309200"/>
              <a:ext cx="494400" cy="147600"/>
            </a:xfrm>
            <a:prstGeom prst="straightConnector1">
              <a:avLst/>
            </a:prstGeom>
            <a:noFill/>
            <a:ln cap="flat" cmpd="sng" w="38100">
              <a:solidFill>
                <a:srgbClr val="FF0000"/>
              </a:solidFill>
              <a:prstDash val="solid"/>
              <a:round/>
              <a:headEnd len="sm" w="sm" type="none"/>
              <a:tailEnd len="med" w="med" type="triangle"/>
            </a:ln>
          </p:spPr>
        </p:cxnSp>
        <p:sp>
          <p:nvSpPr>
            <p:cNvPr id="1014" name="Google Shape;1014;g2032ee7656a_0_425"/>
            <p:cNvSpPr txBox="1"/>
            <p:nvPr/>
          </p:nvSpPr>
          <p:spPr>
            <a:xfrm>
              <a:off x="4858726" y="3979575"/>
              <a:ext cx="66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Bras </a:t>
              </a:r>
              <a:r>
                <a:rPr lang="en-US" sz="1100">
                  <a:latin typeface="Century Gothic"/>
                  <a:ea typeface="Century Gothic"/>
                  <a:cs typeface="Century Gothic"/>
                  <a:sym typeface="Century Gothic"/>
                </a:rPr>
                <a:t>Top</a:t>
              </a:r>
              <a:endParaRPr b="0" i="0" sz="500" u="none" cap="none" strike="noStrike">
                <a:solidFill>
                  <a:srgbClr val="000000"/>
                </a:solidFill>
                <a:latin typeface="Arial"/>
                <a:ea typeface="Arial"/>
                <a:cs typeface="Arial"/>
                <a:sym typeface="Arial"/>
              </a:endParaRPr>
            </a:p>
          </p:txBody>
        </p:sp>
        <p:cxnSp>
          <p:nvCxnSpPr>
            <p:cNvPr id="1015" name="Google Shape;1015;g2032ee7656a_0_425"/>
            <p:cNvCxnSpPr>
              <a:stCxn id="1014" idx="1"/>
            </p:cNvCxnSpPr>
            <p:nvPr/>
          </p:nvCxnSpPr>
          <p:spPr>
            <a:xfrm rot="10800000">
              <a:off x="4431226" y="3691725"/>
              <a:ext cx="427500" cy="407100"/>
            </a:xfrm>
            <a:prstGeom prst="straightConnector1">
              <a:avLst/>
            </a:prstGeom>
            <a:noFill/>
            <a:ln cap="flat" cmpd="sng" w="38100">
              <a:solidFill>
                <a:srgbClr val="FF0000"/>
              </a:solidFill>
              <a:prstDash val="solid"/>
              <a:round/>
              <a:headEnd len="sm" w="sm" type="none"/>
              <a:tailEnd len="med" w="med" type="triangle"/>
            </a:ln>
          </p:spPr>
        </p:cxnSp>
        <p:sp>
          <p:nvSpPr>
            <p:cNvPr id="1016" name="Google Shape;1016;g2032ee7656a_0_425"/>
            <p:cNvSpPr txBox="1"/>
            <p:nvPr/>
          </p:nvSpPr>
          <p:spPr>
            <a:xfrm>
              <a:off x="1777875" y="3777898"/>
              <a:ext cx="663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None/>
              </a:pPr>
              <a:r>
                <a:rPr lang="en-US" sz="1100">
                  <a:latin typeface="Century Gothic"/>
                  <a:ea typeface="Century Gothic"/>
                  <a:cs typeface="Century Gothic"/>
                  <a:sym typeface="Century Gothic"/>
                </a:rPr>
                <a:t>Vis</a:t>
              </a:r>
              <a:endParaRPr sz="1100">
                <a:latin typeface="Century Gothic"/>
                <a:ea typeface="Century Gothic"/>
                <a:cs typeface="Century Gothic"/>
                <a:sym typeface="Century Gothic"/>
              </a:endParaRPr>
            </a:p>
          </p:txBody>
        </p:sp>
        <p:sp>
          <p:nvSpPr>
            <p:cNvPr id="1017" name="Google Shape;1017;g2032ee7656a_0_425"/>
            <p:cNvSpPr txBox="1"/>
            <p:nvPr/>
          </p:nvSpPr>
          <p:spPr>
            <a:xfrm>
              <a:off x="5034250" y="3079098"/>
              <a:ext cx="663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100">
                  <a:latin typeface="Century Gothic"/>
                  <a:ea typeface="Century Gothic"/>
                  <a:cs typeface="Century Gothic"/>
                  <a:sym typeface="Century Gothic"/>
                </a:rPr>
                <a:t>Vis</a:t>
              </a:r>
              <a:endParaRPr sz="1100">
                <a:latin typeface="Century Gothic"/>
                <a:ea typeface="Century Gothic"/>
                <a:cs typeface="Century Gothic"/>
                <a:sym typeface="Century Gothic"/>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g1e53e7b79af_0_1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023" name="Google Shape;1023;g1e53e7b79af_0_1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024" name="Google Shape;1024;g1e53e7b79af_0_1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5" name="Google Shape;1025;g1e53e7b79af_0_15"/>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6" name="Google Shape;1026;g1e53e7b79af_0_1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027" name="Google Shape;1027;g1e53e7b79af_0_1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028" name="Google Shape;1028;g1e53e7b79af_0_1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029" name="Google Shape;1029;g1e53e7b79af_0_15"/>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030" name="Google Shape;1030;g1e53e7b79af_0_15">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031" name="Google Shape;1031;g1e53e7b79af_0_15"/>
          <p:cNvSpPr txBox="1"/>
          <p:nvPr/>
        </p:nvSpPr>
        <p:spPr>
          <a:xfrm>
            <a:off x="1541653" y="522797"/>
            <a:ext cx="75681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Les bras doivent être montés dans l’ordre suivant, dans le sens des aiguilles d’une montre : </a:t>
            </a:r>
            <a:endParaRPr sz="1100">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100"/>
              <a:buFont typeface="Century Gothic"/>
              <a:buNone/>
            </a:pPr>
            <a:br>
              <a:rPr b="0" i="0" lang="en-US" sz="1100" u="none" cap="none" strike="noStrike">
                <a:solidFill>
                  <a:srgbClr val="000000"/>
                </a:solidFill>
                <a:latin typeface="Century Gothic"/>
                <a:ea typeface="Century Gothic"/>
                <a:cs typeface="Century Gothic"/>
                <a:sym typeface="Century Gothic"/>
              </a:rPr>
            </a:br>
            <a:r>
              <a:rPr b="1" lang="en-US" sz="1100">
                <a:latin typeface="Century Gothic"/>
                <a:ea typeface="Century Gothic"/>
                <a:cs typeface="Century Gothic"/>
                <a:sym typeface="Century Gothic"/>
              </a:rPr>
              <a:t>Bras Bottom - Bras Middle - Bras Top</a:t>
            </a:r>
            <a:endParaRPr b="0" i="0" sz="1100" u="none" cap="none" strike="noStrike">
              <a:solidFill>
                <a:srgbClr val="000000"/>
              </a:solidFill>
              <a:latin typeface="Century Gothic"/>
              <a:ea typeface="Century Gothic"/>
              <a:cs typeface="Century Gothic"/>
              <a:sym typeface="Century Gothic"/>
            </a:endParaRPr>
          </a:p>
        </p:txBody>
      </p:sp>
      <p:sp>
        <p:nvSpPr>
          <p:cNvPr id="1032" name="Google Shape;1032;g1e53e7b79af_0_1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1033" name="Google Shape;1033;g1e53e7b79af_0_15"/>
          <p:cNvGrpSpPr/>
          <p:nvPr/>
        </p:nvGrpSpPr>
        <p:grpSpPr>
          <a:xfrm>
            <a:off x="1850177" y="1523128"/>
            <a:ext cx="3496374" cy="3290317"/>
            <a:chOff x="5613502" y="1467153"/>
            <a:chExt cx="3496374" cy="3290317"/>
          </a:xfrm>
        </p:grpSpPr>
        <p:pic>
          <p:nvPicPr>
            <p:cNvPr id="1034" name="Google Shape;1034;g1e53e7b79af_0_15"/>
            <p:cNvPicPr preferRelativeResize="0"/>
            <p:nvPr/>
          </p:nvPicPr>
          <p:blipFill rotWithShape="1">
            <a:blip r:embed="rId5">
              <a:alphaModFix/>
            </a:blip>
            <a:srcRect b="24472" l="50396" r="0" t="14346"/>
            <a:stretch/>
          </p:blipFill>
          <p:spPr>
            <a:xfrm>
              <a:off x="5613502" y="1467153"/>
              <a:ext cx="2132307" cy="3290317"/>
            </a:xfrm>
            <a:prstGeom prst="rect">
              <a:avLst/>
            </a:prstGeom>
            <a:noFill/>
            <a:ln>
              <a:noFill/>
            </a:ln>
          </p:spPr>
        </p:pic>
        <p:sp>
          <p:nvSpPr>
            <p:cNvPr id="1035" name="Google Shape;1035;g1e53e7b79af_0_15"/>
            <p:cNvSpPr txBox="1"/>
            <p:nvPr/>
          </p:nvSpPr>
          <p:spPr>
            <a:xfrm>
              <a:off x="8109375" y="2485375"/>
              <a:ext cx="10005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Bras Bottom</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lang="en-US" sz="1100">
                  <a:latin typeface="Century Gothic"/>
                  <a:ea typeface="Century Gothic"/>
                  <a:cs typeface="Century Gothic"/>
                  <a:sym typeface="Century Gothic"/>
                </a:rPr>
                <a:t>(arrière)</a:t>
              </a:r>
              <a:endParaRPr sz="1100">
                <a:latin typeface="Century Gothic"/>
                <a:ea typeface="Century Gothic"/>
                <a:cs typeface="Century Gothic"/>
                <a:sym typeface="Century Gothic"/>
              </a:endParaRPr>
            </a:p>
          </p:txBody>
        </p:sp>
        <p:cxnSp>
          <p:nvCxnSpPr>
            <p:cNvPr id="1036" name="Google Shape;1036;g1e53e7b79af_0_15"/>
            <p:cNvCxnSpPr>
              <a:stCxn id="1035" idx="2"/>
              <a:endCxn id="1034" idx="3"/>
            </p:cNvCxnSpPr>
            <p:nvPr/>
          </p:nvCxnSpPr>
          <p:spPr>
            <a:xfrm rot="5400000">
              <a:off x="8068275" y="2571025"/>
              <a:ext cx="219000" cy="863700"/>
            </a:xfrm>
            <a:prstGeom prst="curvedConnector2">
              <a:avLst/>
            </a:prstGeom>
            <a:noFill/>
            <a:ln cap="flat" cmpd="sng" w="28575">
              <a:solidFill>
                <a:schemeClr val="dk2"/>
              </a:solidFill>
              <a:prstDash val="dash"/>
              <a:round/>
              <a:headEnd len="med" w="med" type="none"/>
              <a:tailEnd len="med" w="med" type="triangle"/>
            </a:ln>
          </p:spPr>
        </p:cxnSp>
        <p:sp>
          <p:nvSpPr>
            <p:cNvPr id="1037" name="Google Shape;1037;g1e53e7b79af_0_15"/>
            <p:cNvSpPr txBox="1"/>
            <p:nvPr/>
          </p:nvSpPr>
          <p:spPr>
            <a:xfrm rot="-5400000">
              <a:off x="5687864" y="3162850"/>
              <a:ext cx="926100" cy="315600"/>
            </a:xfrm>
            <a:prstGeom prst="rect">
              <a:avLst/>
            </a:prstGeom>
            <a:noFill/>
            <a:ln>
              <a:noFill/>
            </a:ln>
            <a:effectLst>
              <a:outerShdw blurRad="42863" rotWithShape="0" algn="bl" dir="19620000" dist="19050">
                <a:schemeClr val="lt1">
                  <a:alpha val="50000"/>
                </a:schemeClr>
              </a:outerShdw>
            </a:effectLst>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1" i="0" lang="en-US" sz="1600" u="none" cap="none" strike="noStrike">
                  <a:solidFill>
                    <a:srgbClr val="FF0000"/>
                  </a:solidFill>
                  <a:latin typeface="Century Gothic"/>
                  <a:ea typeface="Century Gothic"/>
                  <a:cs typeface="Century Gothic"/>
                  <a:sym typeface="Century Gothic"/>
                </a:rPr>
                <a:t>Bras </a:t>
              </a:r>
              <a:r>
                <a:rPr b="1" lang="en-US" sz="1600">
                  <a:solidFill>
                    <a:srgbClr val="FF0000"/>
                  </a:solidFill>
                  <a:latin typeface="Century Gothic"/>
                  <a:ea typeface="Century Gothic"/>
                  <a:cs typeface="Century Gothic"/>
                  <a:sym typeface="Century Gothic"/>
                </a:rPr>
                <a:t>Top</a:t>
              </a:r>
              <a:endParaRPr b="1" i="0" sz="1600" u="none" cap="none" strike="noStrike">
                <a:solidFill>
                  <a:srgbClr val="FF0000"/>
                </a:solidFill>
              </a:endParaRPr>
            </a:p>
          </p:txBody>
        </p:sp>
        <p:sp>
          <p:nvSpPr>
            <p:cNvPr id="1038" name="Google Shape;1038;g1e53e7b79af_0_15"/>
            <p:cNvSpPr txBox="1"/>
            <p:nvPr/>
          </p:nvSpPr>
          <p:spPr>
            <a:xfrm rot="-5119957">
              <a:off x="6678945" y="3121856"/>
              <a:ext cx="1349375" cy="315457"/>
            </a:xfrm>
            <a:prstGeom prst="rect">
              <a:avLst/>
            </a:prstGeom>
            <a:noFill/>
            <a:ln>
              <a:noFill/>
            </a:ln>
            <a:effectLst>
              <a:outerShdw blurRad="42863" rotWithShape="0" algn="bl" dir="19620000" dist="19050">
                <a:schemeClr val="lt1">
                  <a:alpha val="50000"/>
                </a:schemeClr>
              </a:outerShdw>
            </a:effectLst>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1" i="0" lang="en-US" sz="1600" u="none" cap="none" strike="noStrike">
                  <a:solidFill>
                    <a:srgbClr val="FF0000"/>
                  </a:solidFill>
                  <a:latin typeface="Century Gothic"/>
                  <a:ea typeface="Century Gothic"/>
                  <a:cs typeface="Century Gothic"/>
                  <a:sym typeface="Century Gothic"/>
                </a:rPr>
                <a:t>Bras </a:t>
              </a:r>
              <a:r>
                <a:rPr b="1" lang="en-US" sz="1600">
                  <a:solidFill>
                    <a:srgbClr val="FF0000"/>
                  </a:solidFill>
                  <a:latin typeface="Century Gothic"/>
                  <a:ea typeface="Century Gothic"/>
                  <a:cs typeface="Century Gothic"/>
                  <a:sym typeface="Century Gothic"/>
                </a:rPr>
                <a:t>Middle</a:t>
              </a:r>
              <a:endParaRPr b="1" i="0" sz="1600" u="none" cap="none" strike="noStrike">
                <a:solidFill>
                  <a:srgbClr val="FF0000"/>
                </a:solidFill>
              </a:endParaRPr>
            </a:p>
          </p:txBody>
        </p:sp>
      </p:grpSp>
      <p:grpSp>
        <p:nvGrpSpPr>
          <p:cNvPr id="1039" name="Google Shape;1039;g1e53e7b79af_0_15"/>
          <p:cNvGrpSpPr/>
          <p:nvPr/>
        </p:nvGrpSpPr>
        <p:grpSpPr>
          <a:xfrm>
            <a:off x="5179175" y="1782926"/>
            <a:ext cx="3964750" cy="2601099"/>
            <a:chOff x="5179175" y="1782926"/>
            <a:chExt cx="3964750" cy="2601099"/>
          </a:xfrm>
        </p:grpSpPr>
        <p:grpSp>
          <p:nvGrpSpPr>
            <p:cNvPr id="1040" name="Google Shape;1040;g1e53e7b79af_0_15"/>
            <p:cNvGrpSpPr/>
            <p:nvPr/>
          </p:nvGrpSpPr>
          <p:grpSpPr>
            <a:xfrm>
              <a:off x="5179175" y="1782926"/>
              <a:ext cx="3964750" cy="2601099"/>
              <a:chOff x="5179175" y="2011526"/>
              <a:chExt cx="3964750" cy="2601099"/>
            </a:xfrm>
          </p:grpSpPr>
          <p:grpSp>
            <p:nvGrpSpPr>
              <p:cNvPr id="1041" name="Google Shape;1041;g1e53e7b79af_0_15"/>
              <p:cNvGrpSpPr/>
              <p:nvPr/>
            </p:nvGrpSpPr>
            <p:grpSpPr>
              <a:xfrm>
                <a:off x="5883612" y="2011526"/>
                <a:ext cx="2363980" cy="2222894"/>
                <a:chOff x="5883612" y="2011526"/>
                <a:chExt cx="2363980" cy="2222894"/>
              </a:xfrm>
            </p:grpSpPr>
            <p:sp>
              <p:nvSpPr>
                <p:cNvPr id="1042" name="Google Shape;1042;g1e53e7b79af_0_15"/>
                <p:cNvSpPr/>
                <p:nvPr/>
              </p:nvSpPr>
              <p:spPr>
                <a:xfrm>
                  <a:off x="6370575" y="2461650"/>
                  <a:ext cx="1592100" cy="1592100"/>
                </a:xfrm>
                <a:prstGeom prst="ellipse">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g1e53e7b79af_0_15"/>
                <p:cNvGrpSpPr/>
                <p:nvPr/>
              </p:nvGrpSpPr>
              <p:grpSpPr>
                <a:xfrm rot="-7200044">
                  <a:off x="6678496" y="2215076"/>
                  <a:ext cx="1281097" cy="1404740"/>
                  <a:chOff x="6727700" y="2829650"/>
                  <a:chExt cx="1281125" cy="1404771"/>
                </a:xfrm>
              </p:grpSpPr>
              <p:sp>
                <p:nvSpPr>
                  <p:cNvPr id="1044" name="Google Shape;1044;g1e53e7b79af_0_15"/>
                  <p:cNvSpPr/>
                  <p:nvPr/>
                </p:nvSpPr>
                <p:spPr>
                  <a:xfrm>
                    <a:off x="6956214" y="3998921"/>
                    <a:ext cx="420600" cy="235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1e53e7b79af_0_15"/>
                  <p:cNvSpPr/>
                  <p:nvPr/>
                </p:nvSpPr>
                <p:spPr>
                  <a:xfrm rot="5400000">
                    <a:off x="6727700" y="2829650"/>
                    <a:ext cx="1280700" cy="1280700"/>
                  </a:xfrm>
                  <a:prstGeom prst="blockArc">
                    <a:avLst>
                      <a:gd fmla="val 16220399" name="adj1"/>
                      <a:gd fmla="val 21565264" name="adj2"/>
                      <a:gd fmla="val 8657" name="adj3"/>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1e53e7b79af_0_15"/>
                  <p:cNvSpPr/>
                  <p:nvPr/>
                </p:nvSpPr>
                <p:spPr>
                  <a:xfrm rot="-5400000">
                    <a:off x="7840225" y="3305772"/>
                    <a:ext cx="225900" cy="11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1e53e7b79af_0_15"/>
                  <p:cNvSpPr/>
                  <p:nvPr/>
                </p:nvSpPr>
                <p:spPr>
                  <a:xfrm rot="-5400000">
                    <a:off x="7877750" y="3185775"/>
                    <a:ext cx="118200" cy="143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g1e53e7b79af_0_15"/>
                <p:cNvSpPr/>
                <p:nvPr/>
              </p:nvSpPr>
              <p:spPr>
                <a:xfrm>
                  <a:off x="6441450" y="2532525"/>
                  <a:ext cx="1450200" cy="1450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1e53e7b79af_0_15"/>
                <p:cNvSpPr/>
                <p:nvPr/>
              </p:nvSpPr>
              <p:spPr>
                <a:xfrm>
                  <a:off x="6525575" y="2616650"/>
                  <a:ext cx="1282200" cy="1281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g1e53e7b79af_0_15"/>
                <p:cNvSpPr/>
                <p:nvPr/>
              </p:nvSpPr>
              <p:spPr>
                <a:xfrm>
                  <a:off x="6878000" y="2969075"/>
                  <a:ext cx="577200" cy="577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g1e53e7b79af_0_15"/>
                <p:cNvGrpSpPr/>
                <p:nvPr/>
              </p:nvGrpSpPr>
              <p:grpSpPr>
                <a:xfrm>
                  <a:off x="6727700" y="2829650"/>
                  <a:ext cx="1281125" cy="1404771"/>
                  <a:chOff x="6727700" y="2829650"/>
                  <a:chExt cx="1281125" cy="1404771"/>
                </a:xfrm>
              </p:grpSpPr>
              <p:sp>
                <p:nvSpPr>
                  <p:cNvPr id="1052" name="Google Shape;1052;g1e53e7b79af_0_15"/>
                  <p:cNvSpPr/>
                  <p:nvPr/>
                </p:nvSpPr>
                <p:spPr>
                  <a:xfrm>
                    <a:off x="6956214" y="3998921"/>
                    <a:ext cx="420600" cy="235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1e53e7b79af_0_15"/>
                  <p:cNvSpPr/>
                  <p:nvPr/>
                </p:nvSpPr>
                <p:spPr>
                  <a:xfrm rot="5400000">
                    <a:off x="6727700" y="2829650"/>
                    <a:ext cx="1280700" cy="1280700"/>
                  </a:xfrm>
                  <a:prstGeom prst="blockArc">
                    <a:avLst>
                      <a:gd fmla="val 16220399" name="adj1"/>
                      <a:gd fmla="val 21565264" name="adj2"/>
                      <a:gd fmla="val 8657" name="adj3"/>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g1e53e7b79af_0_15"/>
                  <p:cNvSpPr/>
                  <p:nvPr/>
                </p:nvSpPr>
                <p:spPr>
                  <a:xfrm rot="-5400000">
                    <a:off x="7840225" y="3305772"/>
                    <a:ext cx="225900" cy="11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g1e53e7b79af_0_15"/>
                  <p:cNvSpPr/>
                  <p:nvPr/>
                </p:nvSpPr>
                <p:spPr>
                  <a:xfrm rot="-5400000">
                    <a:off x="7877750" y="3185775"/>
                    <a:ext cx="118200" cy="143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g1e53e7b79af_0_15"/>
                <p:cNvGrpSpPr/>
                <p:nvPr/>
              </p:nvGrpSpPr>
              <p:grpSpPr>
                <a:xfrm rot="7200044">
                  <a:off x="6171611" y="2564632"/>
                  <a:ext cx="1281097" cy="1404740"/>
                  <a:chOff x="6727700" y="2829650"/>
                  <a:chExt cx="1281125" cy="1404771"/>
                </a:xfrm>
              </p:grpSpPr>
              <p:sp>
                <p:nvSpPr>
                  <p:cNvPr id="1057" name="Google Shape;1057;g1e53e7b79af_0_15"/>
                  <p:cNvSpPr/>
                  <p:nvPr/>
                </p:nvSpPr>
                <p:spPr>
                  <a:xfrm>
                    <a:off x="6956214" y="3998921"/>
                    <a:ext cx="420600" cy="235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g1e53e7b79af_0_15"/>
                  <p:cNvSpPr/>
                  <p:nvPr/>
                </p:nvSpPr>
                <p:spPr>
                  <a:xfrm rot="5400000">
                    <a:off x="6727700" y="2829650"/>
                    <a:ext cx="1280700" cy="1280700"/>
                  </a:xfrm>
                  <a:prstGeom prst="blockArc">
                    <a:avLst>
                      <a:gd fmla="val 16220399" name="adj1"/>
                      <a:gd fmla="val 21565264" name="adj2"/>
                      <a:gd fmla="val 8657" name="adj3"/>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g1e53e7b79af_0_15"/>
                  <p:cNvSpPr/>
                  <p:nvPr/>
                </p:nvSpPr>
                <p:spPr>
                  <a:xfrm rot="-5400000">
                    <a:off x="7840225" y="3305772"/>
                    <a:ext cx="225900" cy="11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g1e53e7b79af_0_15"/>
                  <p:cNvSpPr/>
                  <p:nvPr/>
                </p:nvSpPr>
                <p:spPr>
                  <a:xfrm rot="-5400000">
                    <a:off x="7877750" y="3185775"/>
                    <a:ext cx="118200" cy="143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1" name="Google Shape;1061;g1e53e7b79af_0_15"/>
              <p:cNvSpPr txBox="1"/>
              <p:nvPr/>
            </p:nvSpPr>
            <p:spPr>
              <a:xfrm>
                <a:off x="6324250" y="4374125"/>
                <a:ext cx="1661100" cy="2385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lang="en-US" sz="1100">
                    <a:latin typeface="Century Gothic"/>
                    <a:ea typeface="Century Gothic"/>
                    <a:cs typeface="Century Gothic"/>
                    <a:sym typeface="Century Gothic"/>
                  </a:rPr>
                  <a:t>Vue de haut</a:t>
                </a:r>
                <a:endParaRPr sz="1100">
                  <a:latin typeface="Century Gothic"/>
                  <a:ea typeface="Century Gothic"/>
                  <a:cs typeface="Century Gothic"/>
                  <a:sym typeface="Century Gothic"/>
                </a:endParaRPr>
              </a:p>
            </p:txBody>
          </p:sp>
          <p:sp>
            <p:nvSpPr>
              <p:cNvPr id="1062" name="Google Shape;1062;g1e53e7b79af_0_15"/>
              <p:cNvSpPr txBox="1"/>
              <p:nvPr/>
            </p:nvSpPr>
            <p:spPr>
              <a:xfrm>
                <a:off x="5179175" y="2428338"/>
                <a:ext cx="10779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100">
                    <a:solidFill>
                      <a:srgbClr val="FF0000"/>
                    </a:solidFill>
                    <a:latin typeface="Century Gothic"/>
                    <a:ea typeface="Century Gothic"/>
                    <a:cs typeface="Century Gothic"/>
                    <a:sym typeface="Century Gothic"/>
                  </a:rPr>
                  <a:t>Bras Middle</a:t>
                </a:r>
                <a:endParaRPr b="1" sz="1100">
                  <a:solidFill>
                    <a:srgbClr val="FF0000"/>
                  </a:solidFill>
                </a:endParaRPr>
              </a:p>
            </p:txBody>
          </p:sp>
          <p:sp>
            <p:nvSpPr>
              <p:cNvPr id="1063" name="Google Shape;1063;g1e53e7b79af_0_15"/>
              <p:cNvSpPr txBox="1"/>
              <p:nvPr/>
            </p:nvSpPr>
            <p:spPr>
              <a:xfrm>
                <a:off x="7698925" y="4053050"/>
                <a:ext cx="1225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0000"/>
                    </a:solidFill>
                    <a:latin typeface="Century Gothic"/>
                    <a:ea typeface="Century Gothic"/>
                    <a:cs typeface="Century Gothic"/>
                    <a:sym typeface="Century Gothic"/>
                  </a:rPr>
                  <a:t>Bras Bottom</a:t>
                </a:r>
                <a:endParaRPr b="1" sz="1100">
                  <a:solidFill>
                    <a:srgbClr val="FF0000"/>
                  </a:solidFill>
                </a:endParaRPr>
              </a:p>
            </p:txBody>
          </p:sp>
          <p:sp>
            <p:nvSpPr>
              <p:cNvPr id="1064" name="Google Shape;1064;g1e53e7b79af_0_15"/>
              <p:cNvSpPr txBox="1"/>
              <p:nvPr/>
            </p:nvSpPr>
            <p:spPr>
              <a:xfrm>
                <a:off x="8110425" y="2514300"/>
                <a:ext cx="103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0000"/>
                    </a:solidFill>
                    <a:latin typeface="Century Gothic"/>
                    <a:ea typeface="Century Gothic"/>
                    <a:cs typeface="Century Gothic"/>
                    <a:sym typeface="Century Gothic"/>
                  </a:rPr>
                  <a:t>Bras Top</a:t>
                </a:r>
                <a:endParaRPr b="1" sz="1100">
                  <a:solidFill>
                    <a:srgbClr val="FF0000"/>
                  </a:solidFill>
                </a:endParaRPr>
              </a:p>
            </p:txBody>
          </p:sp>
        </p:grpSp>
        <p:sp>
          <p:nvSpPr>
            <p:cNvPr id="1065" name="Google Shape;1065;g1e53e7b79af_0_15"/>
            <p:cNvSpPr/>
            <p:nvPr/>
          </p:nvSpPr>
          <p:spPr>
            <a:xfrm>
              <a:off x="6775695" y="3313777"/>
              <a:ext cx="98700" cy="987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g1e53e7b79af_0_15"/>
            <p:cNvSpPr/>
            <p:nvPr/>
          </p:nvSpPr>
          <p:spPr>
            <a:xfrm rot="7195067">
              <a:off x="7032109" y="2521431"/>
              <a:ext cx="98645" cy="98645"/>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g1e53e7b79af_0_15"/>
            <p:cNvSpPr/>
            <p:nvPr/>
          </p:nvSpPr>
          <p:spPr>
            <a:xfrm rot="-7204115">
              <a:off x="7590206" y="3139470"/>
              <a:ext cx="98795" cy="98795"/>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g23cf10e4783_0_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073" name="Google Shape;1073;g23cf10e4783_0_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074" name="Google Shape;1074;g23cf10e4783_0_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5" name="Google Shape;1075;g23cf10e4783_0_5"/>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6" name="Google Shape;1076;g23cf10e4783_0_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077" name="Google Shape;1077;g23cf10e4783_0_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078" name="Google Shape;1078;g23cf10e4783_0_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079" name="Google Shape;1079;g23cf10e4783_0_5"/>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080" name="Google Shape;1080;g23cf10e4783_0_5">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081" name="Google Shape;1081;g23cf10e4783_0_5"/>
          <p:cNvSpPr txBox="1"/>
          <p:nvPr/>
        </p:nvSpPr>
        <p:spPr>
          <a:xfrm>
            <a:off x="1831294" y="694247"/>
            <a:ext cx="7176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Visser la c</a:t>
            </a:r>
            <a:r>
              <a:rPr b="0" i="0" lang="en-US" sz="1100" u="none" cap="none" strike="noStrike">
                <a:solidFill>
                  <a:srgbClr val="000000"/>
                </a:solidFill>
                <a:latin typeface="Century Gothic"/>
                <a:ea typeface="Century Gothic"/>
                <a:cs typeface="Century Gothic"/>
                <a:sym typeface="Century Gothic"/>
              </a:rPr>
              <a:t>arte Houston (ASE00037_board_houston) au support de cartes (PP00017_pcbs_holder) avec 3x thermo 2.5x8 (STD_plast_tcb_torx_2.5x8). </a:t>
            </a:r>
            <a:r>
              <a:rPr lang="en-US" sz="1100">
                <a:latin typeface="Century Gothic"/>
                <a:ea typeface="Century Gothic"/>
                <a:cs typeface="Century Gothic"/>
                <a:sym typeface="Century Gothic"/>
              </a:rPr>
              <a:t>L’emplacement est indiqué sur la pièce support</a:t>
            </a:r>
            <a:endParaRPr b="0" i="0" sz="1100" u="none" cap="none" strike="noStrike">
              <a:solidFill>
                <a:srgbClr val="000000"/>
              </a:solidFill>
              <a:latin typeface="Century Gothic"/>
              <a:ea typeface="Century Gothic"/>
              <a:cs typeface="Century Gothic"/>
              <a:sym typeface="Century Gothic"/>
            </a:endParaRPr>
          </a:p>
        </p:txBody>
      </p:sp>
      <p:sp>
        <p:nvSpPr>
          <p:cNvPr id="1082" name="Google Shape;1082;g23cf10e4783_0_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083" name="Google Shape;1083;g23cf10e4783_0_5"/>
          <p:cNvPicPr preferRelativeResize="0"/>
          <p:nvPr/>
        </p:nvPicPr>
        <p:blipFill rotWithShape="1">
          <a:blip r:embed="rId5">
            <a:alphaModFix/>
          </a:blip>
          <a:srcRect b="23006" l="28831" r="19003" t="14610"/>
          <a:stretch/>
        </p:blipFill>
        <p:spPr>
          <a:xfrm>
            <a:off x="3180872" y="1457344"/>
            <a:ext cx="3512643" cy="315039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g23cf10e4783_0_5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089" name="Google Shape;1089;g23cf10e4783_0_5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090" name="Google Shape;1090;g23cf10e4783_0_5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1" name="Google Shape;1091;g23cf10e4783_0_55"/>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2" name="Google Shape;1092;g23cf10e4783_0_5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093" name="Google Shape;1093;g23cf10e4783_0_5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094" name="Google Shape;1094;g23cf10e4783_0_5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095" name="Google Shape;1095;g23cf10e4783_0_55"/>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096" name="Google Shape;1096;g23cf10e4783_0_55">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097" name="Google Shape;1097;g23cf10e4783_0_55"/>
          <p:cNvSpPr txBox="1"/>
          <p:nvPr/>
        </p:nvSpPr>
        <p:spPr>
          <a:xfrm>
            <a:off x="1704600" y="694250"/>
            <a:ext cx="28857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Monter le flex (STD_flex_40_pts_30mm) dans la carte Major Tom (ASE00038_board_major_tom)</a:t>
            </a:r>
            <a:endParaRPr b="0" i="0" sz="1100" u="none" cap="none" strike="noStrike">
              <a:solidFill>
                <a:srgbClr val="000000"/>
              </a:solidFill>
              <a:latin typeface="Century Gothic"/>
              <a:ea typeface="Century Gothic"/>
              <a:cs typeface="Century Gothic"/>
              <a:sym typeface="Century Gothic"/>
            </a:endParaRPr>
          </a:p>
        </p:txBody>
      </p:sp>
      <p:sp>
        <p:nvSpPr>
          <p:cNvPr id="1098" name="Google Shape;1098;g23cf10e4783_0_5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099" name="Google Shape;1099;g23cf10e4783_0_55"/>
          <p:cNvPicPr preferRelativeResize="0"/>
          <p:nvPr/>
        </p:nvPicPr>
        <p:blipFill rotWithShape="1">
          <a:blip r:embed="rId5">
            <a:alphaModFix/>
          </a:blip>
          <a:srcRect b="15713" l="0" r="0" t="28426"/>
          <a:stretch/>
        </p:blipFill>
        <p:spPr>
          <a:xfrm>
            <a:off x="1706297" y="1594631"/>
            <a:ext cx="2885814" cy="2149396"/>
          </a:xfrm>
          <a:prstGeom prst="rect">
            <a:avLst/>
          </a:prstGeom>
          <a:noFill/>
          <a:ln>
            <a:noFill/>
          </a:ln>
        </p:spPr>
      </p:pic>
      <p:sp>
        <p:nvSpPr>
          <p:cNvPr id="1100" name="Google Shape;1100;g23cf10e4783_0_55"/>
          <p:cNvSpPr txBox="1"/>
          <p:nvPr/>
        </p:nvSpPr>
        <p:spPr>
          <a:xfrm>
            <a:off x="5498269" y="620559"/>
            <a:ext cx="27591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Fixer la </a:t>
            </a:r>
            <a:r>
              <a:rPr b="0" i="0" lang="en-US" sz="1100" u="none" cap="none" strike="noStrike">
                <a:solidFill>
                  <a:srgbClr val="000000"/>
                </a:solidFill>
                <a:latin typeface="Century Gothic"/>
                <a:ea typeface="Century Gothic"/>
                <a:cs typeface="Century Gothic"/>
                <a:sym typeface="Century Gothic"/>
              </a:rPr>
              <a:t>Carte Major Tom avec 3x vis thermo 2.5x8</a:t>
            </a:r>
            <a:endParaRPr b="0" i="0" sz="1100" u="none" cap="none" strike="noStrike">
              <a:solidFill>
                <a:srgbClr val="000000"/>
              </a:solidFill>
              <a:latin typeface="Century Gothic"/>
              <a:ea typeface="Century Gothic"/>
              <a:cs typeface="Century Gothic"/>
              <a:sym typeface="Century Gothic"/>
            </a:endParaRPr>
          </a:p>
        </p:txBody>
      </p:sp>
      <p:pic>
        <p:nvPicPr>
          <p:cNvPr id="1101" name="Google Shape;1101;g23cf10e4783_0_55"/>
          <p:cNvPicPr preferRelativeResize="0"/>
          <p:nvPr/>
        </p:nvPicPr>
        <p:blipFill rotWithShape="1">
          <a:blip r:embed="rId6">
            <a:alphaModFix/>
          </a:blip>
          <a:srcRect b="21725" l="1449" r="9605" t="14261"/>
          <a:stretch/>
        </p:blipFill>
        <p:spPr>
          <a:xfrm>
            <a:off x="5540091" y="1494263"/>
            <a:ext cx="2566848" cy="24630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g23cf10e4783_0_91"/>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107" name="Google Shape;1107;g23cf10e4783_0_91"/>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108" name="Google Shape;1108;g23cf10e4783_0_91"/>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9" name="Google Shape;1109;g23cf10e4783_0_91"/>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0" name="Google Shape;1110;g23cf10e4783_0_91"/>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111" name="Google Shape;1111;g23cf10e4783_0_91"/>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112" name="Google Shape;1112;g23cf10e4783_0_91"/>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113" name="Google Shape;1113;g23cf10e4783_0_91"/>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114" name="Google Shape;1114;g23cf10e4783_0_91">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115" name="Google Shape;1115;g23cf10e4783_0_91"/>
          <p:cNvSpPr txBox="1"/>
          <p:nvPr/>
        </p:nvSpPr>
        <p:spPr>
          <a:xfrm>
            <a:off x="1831294" y="694247"/>
            <a:ext cx="7176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Mettre le support orbita (PP00104_orbita_support), aligner “back” avec la marque sur le basement.</a:t>
            </a: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latin typeface="Century Gothic"/>
                <a:ea typeface="Century Gothic"/>
                <a:cs typeface="Century Gothic"/>
                <a:sym typeface="Century Gothic"/>
              </a:rPr>
              <a:t>Coller l</a:t>
            </a:r>
            <a:r>
              <a:rPr lang="en-US" sz="1100">
                <a:latin typeface="Century Gothic"/>
                <a:ea typeface="Century Gothic"/>
                <a:cs typeface="Century Gothic"/>
                <a:sym typeface="Century Gothic"/>
              </a:rPr>
              <a:t>es</a:t>
            </a:r>
            <a:r>
              <a:rPr b="0" i="0" lang="en-US" sz="1100" u="none" cap="none" strike="noStrike">
                <a:solidFill>
                  <a:srgbClr val="000000"/>
                </a:solidFill>
                <a:latin typeface="Century Gothic"/>
                <a:ea typeface="Century Gothic"/>
                <a:cs typeface="Century Gothic"/>
                <a:sym typeface="Century Gothic"/>
              </a:rPr>
              <a:t> 3 Goupilles 2.5x8 (</a:t>
            </a:r>
            <a:r>
              <a:rPr lang="en-US" sz="1100">
                <a:latin typeface="Century Gothic"/>
                <a:ea typeface="Century Gothic"/>
                <a:cs typeface="Century Gothic"/>
                <a:sym typeface="Century Gothic"/>
              </a:rPr>
              <a:t>STD_goupille_2.5x8</a:t>
            </a:r>
            <a:r>
              <a:rPr b="0" i="0" lang="en-US" sz="1100" u="none" cap="none" strike="noStrike">
                <a:solidFill>
                  <a:srgbClr val="000000"/>
                </a:solidFill>
                <a:latin typeface="Century Gothic"/>
                <a:ea typeface="Century Gothic"/>
                <a:cs typeface="Century Gothic"/>
                <a:sym typeface="Century Gothic"/>
              </a:rPr>
              <a:t>) et placer </a:t>
            </a:r>
            <a:r>
              <a:rPr lang="en-US" sz="1100">
                <a:latin typeface="Century Gothic"/>
                <a:ea typeface="Century Gothic"/>
                <a:cs typeface="Century Gothic"/>
                <a:sym typeface="Century Gothic"/>
              </a:rPr>
              <a:t>les </a:t>
            </a:r>
            <a:r>
              <a:rPr b="0" i="0" lang="en-US" sz="1100" u="none" cap="none" strike="noStrike">
                <a:solidFill>
                  <a:srgbClr val="000000"/>
                </a:solidFill>
                <a:latin typeface="Century Gothic"/>
                <a:ea typeface="Century Gothic"/>
                <a:cs typeface="Century Gothic"/>
                <a:sym typeface="Century Gothic"/>
              </a:rPr>
              <a:t>6x vis M3x</a:t>
            </a:r>
            <a:r>
              <a:rPr lang="en-US" sz="1100">
                <a:latin typeface="Century Gothic"/>
                <a:ea typeface="Century Gothic"/>
                <a:cs typeface="Century Gothic"/>
                <a:sym typeface="Century Gothic"/>
              </a:rPr>
              <a:t>10</a:t>
            </a:r>
            <a:r>
              <a:rPr b="0" i="0" lang="en-US" sz="1100" u="none" cap="none" strike="noStrike">
                <a:solidFill>
                  <a:srgbClr val="000000"/>
                </a:solidFill>
                <a:latin typeface="Century Gothic"/>
                <a:ea typeface="Century Gothic"/>
                <a:cs typeface="Century Gothic"/>
                <a:sym typeface="Century Gothic"/>
              </a:rPr>
              <a:t> (STD_tchc_m3x10).</a:t>
            </a:r>
            <a:endParaRPr b="0" i="0" sz="1100" u="none" cap="none" strike="noStrike">
              <a:solidFill>
                <a:srgbClr val="000000"/>
              </a:solidFill>
              <a:latin typeface="Century Gothic"/>
              <a:ea typeface="Century Gothic"/>
              <a:cs typeface="Century Gothic"/>
              <a:sym typeface="Century Gothic"/>
            </a:endParaRPr>
          </a:p>
        </p:txBody>
      </p:sp>
      <p:sp>
        <p:nvSpPr>
          <p:cNvPr id="1116" name="Google Shape;1116;g23cf10e4783_0_91"/>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117" name="Google Shape;1117;g23cf10e4783_0_91"/>
          <p:cNvPicPr preferRelativeResize="0"/>
          <p:nvPr/>
        </p:nvPicPr>
        <p:blipFill rotWithShape="1">
          <a:blip r:embed="rId5">
            <a:alphaModFix/>
          </a:blip>
          <a:srcRect b="8766" l="0" r="0" t="12887"/>
          <a:stretch/>
        </p:blipFill>
        <p:spPr>
          <a:xfrm>
            <a:off x="3914813" y="1618894"/>
            <a:ext cx="2764558" cy="2887752"/>
          </a:xfrm>
          <a:prstGeom prst="rect">
            <a:avLst/>
          </a:prstGeom>
          <a:noFill/>
          <a:ln>
            <a:noFill/>
          </a:ln>
        </p:spPr>
      </p:pic>
      <p:sp>
        <p:nvSpPr>
          <p:cNvPr id="1118" name="Google Shape;1118;g23cf10e4783_0_91"/>
          <p:cNvSpPr/>
          <p:nvPr/>
        </p:nvSpPr>
        <p:spPr>
          <a:xfrm>
            <a:off x="5524331" y="2374331"/>
            <a:ext cx="444900" cy="449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19" name="Google Shape;1119;g23cf10e4783_0_91"/>
          <p:cNvSpPr/>
          <p:nvPr/>
        </p:nvSpPr>
        <p:spPr>
          <a:xfrm>
            <a:off x="4470947" y="2837883"/>
            <a:ext cx="444900" cy="449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0" name="Google Shape;1120;g23cf10e4783_0_91"/>
          <p:cNvSpPr/>
          <p:nvPr/>
        </p:nvSpPr>
        <p:spPr>
          <a:xfrm>
            <a:off x="5400891" y="3569241"/>
            <a:ext cx="444900" cy="449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121" name="Google Shape;1121;g23cf10e4783_0_91"/>
          <p:cNvSpPr txBox="1"/>
          <p:nvPr/>
        </p:nvSpPr>
        <p:spPr>
          <a:xfrm>
            <a:off x="2119997" y="2593252"/>
            <a:ext cx="1125000" cy="238500"/>
          </a:xfrm>
          <a:prstGeom prst="rect">
            <a:avLst/>
          </a:prstGeom>
          <a:noFill/>
          <a:ln>
            <a:noFill/>
          </a:ln>
        </p:spPr>
        <p:txBody>
          <a:bodyPr anchorCtr="0" anchor="t" bIns="34275" lIns="34275" spcFirstLastPara="1" rIns="34275" wrap="square" tIns="34275">
            <a:spAutoFit/>
          </a:bodyPr>
          <a:lstStyle/>
          <a:p>
            <a:pPr indent="0" lvl="0" marL="0" rtl="0" algn="r">
              <a:spcBef>
                <a:spcPts val="0"/>
              </a:spcBef>
              <a:spcAft>
                <a:spcPts val="0"/>
              </a:spcAft>
              <a:buNone/>
            </a:pPr>
            <a:r>
              <a:rPr lang="en-US" sz="1100">
                <a:latin typeface="Century Gothic"/>
                <a:ea typeface="Century Gothic"/>
                <a:cs typeface="Century Gothic"/>
                <a:sym typeface="Century Gothic"/>
              </a:rPr>
              <a:t>Goupilles </a:t>
            </a:r>
            <a:endParaRPr sz="500"/>
          </a:p>
        </p:txBody>
      </p:sp>
      <p:cxnSp>
        <p:nvCxnSpPr>
          <p:cNvPr id="1122" name="Google Shape;1122;g23cf10e4783_0_91"/>
          <p:cNvCxnSpPr>
            <a:stCxn id="1121" idx="3"/>
            <a:endCxn id="1119" idx="2"/>
          </p:cNvCxnSpPr>
          <p:nvPr/>
        </p:nvCxnSpPr>
        <p:spPr>
          <a:xfrm>
            <a:off x="3244997" y="2712502"/>
            <a:ext cx="1226100" cy="350100"/>
          </a:xfrm>
          <a:prstGeom prst="straightConnector1">
            <a:avLst/>
          </a:prstGeom>
          <a:noFill/>
          <a:ln cap="flat" cmpd="sng" w="38100">
            <a:solidFill>
              <a:srgbClr val="FF0000"/>
            </a:solidFill>
            <a:prstDash val="solid"/>
            <a:round/>
            <a:headEnd len="med" w="med" type="none"/>
            <a:tailEnd len="med" w="med" type="triangle"/>
          </a:ln>
        </p:spPr>
      </p:cxnSp>
      <p:cxnSp>
        <p:nvCxnSpPr>
          <p:cNvPr id="1123" name="Google Shape;1123;g23cf10e4783_0_91"/>
          <p:cNvCxnSpPr>
            <a:stCxn id="1121" idx="3"/>
            <a:endCxn id="1118" idx="2"/>
          </p:cNvCxnSpPr>
          <p:nvPr/>
        </p:nvCxnSpPr>
        <p:spPr>
          <a:xfrm flipH="1" rot="10800000">
            <a:off x="3244997" y="2599102"/>
            <a:ext cx="2279400" cy="113400"/>
          </a:xfrm>
          <a:prstGeom prst="straightConnector1">
            <a:avLst/>
          </a:prstGeom>
          <a:noFill/>
          <a:ln cap="flat" cmpd="sng" w="38100">
            <a:solidFill>
              <a:srgbClr val="FF0000"/>
            </a:solidFill>
            <a:prstDash val="solid"/>
            <a:round/>
            <a:headEnd len="med" w="med" type="none"/>
            <a:tailEnd len="med" w="med" type="triangle"/>
          </a:ln>
        </p:spPr>
      </p:cxnSp>
      <p:cxnSp>
        <p:nvCxnSpPr>
          <p:cNvPr id="1124" name="Google Shape;1124;g23cf10e4783_0_91"/>
          <p:cNvCxnSpPr>
            <a:stCxn id="1121" idx="3"/>
            <a:endCxn id="1120" idx="2"/>
          </p:cNvCxnSpPr>
          <p:nvPr/>
        </p:nvCxnSpPr>
        <p:spPr>
          <a:xfrm>
            <a:off x="3244997" y="2712502"/>
            <a:ext cx="2155800" cy="1081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g23cf10e4783_0_11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130" name="Google Shape;1130;g23cf10e4783_0_11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131" name="Google Shape;1131;g23cf10e4783_0_11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2" name="Google Shape;1132;g23cf10e4783_0_110"/>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33" name="Google Shape;1133;g23cf10e4783_0_11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134" name="Google Shape;1134;g23cf10e4783_0_11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135" name="Google Shape;1135;g23cf10e4783_0_11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136" name="Google Shape;1136;g23cf10e4783_0_110"/>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137" name="Google Shape;1137;g23cf10e4783_0_110">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138" name="Google Shape;1138;g23cf10e4783_0_110"/>
          <p:cNvSpPr txBox="1"/>
          <p:nvPr/>
        </p:nvSpPr>
        <p:spPr>
          <a:xfrm>
            <a:off x="1831294" y="571781"/>
            <a:ext cx="7176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Passer le cable alim tête (CAB00043_reachy_orbita_head_supply_cable) et mettre le connecteur DF11 (STD_df11_8ds_2c_connector) au bout</a:t>
            </a:r>
            <a:r>
              <a:rPr lang="en-US" sz="1100">
                <a:latin typeface="Century Gothic"/>
                <a:ea typeface="Century Gothic"/>
                <a:cs typeface="Century Gothic"/>
                <a:sym typeface="Century Gothic"/>
              </a:rPr>
              <a:t> selon ce schéma :</a:t>
            </a:r>
            <a:endParaRPr b="0" i="0" sz="1100" u="none" cap="none" strike="noStrike">
              <a:solidFill>
                <a:srgbClr val="000000"/>
              </a:solidFill>
              <a:latin typeface="Century Gothic"/>
              <a:ea typeface="Century Gothic"/>
              <a:cs typeface="Century Gothic"/>
              <a:sym typeface="Century Gothic"/>
            </a:endParaRPr>
          </a:p>
        </p:txBody>
      </p:sp>
      <p:sp>
        <p:nvSpPr>
          <p:cNvPr id="1139" name="Google Shape;1139;g23cf10e4783_0_11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140" name="Google Shape;1140;g23cf10e4783_0_110"/>
          <p:cNvPicPr preferRelativeResize="0"/>
          <p:nvPr/>
        </p:nvPicPr>
        <p:blipFill rotWithShape="1">
          <a:blip r:embed="rId5">
            <a:alphaModFix/>
          </a:blip>
          <a:srcRect b="0" l="0" r="0" t="0"/>
          <a:stretch/>
        </p:blipFill>
        <p:spPr>
          <a:xfrm>
            <a:off x="1710413" y="967950"/>
            <a:ext cx="4864894" cy="1950244"/>
          </a:xfrm>
          <a:prstGeom prst="rect">
            <a:avLst/>
          </a:prstGeom>
          <a:noFill/>
          <a:ln>
            <a:noFill/>
          </a:ln>
        </p:spPr>
      </p:pic>
      <p:grpSp>
        <p:nvGrpSpPr>
          <p:cNvPr id="1141" name="Google Shape;1141;g23cf10e4783_0_110"/>
          <p:cNvGrpSpPr/>
          <p:nvPr/>
        </p:nvGrpSpPr>
        <p:grpSpPr>
          <a:xfrm>
            <a:off x="1710413" y="2859094"/>
            <a:ext cx="4126890" cy="1204678"/>
            <a:chOff x="4561100" y="7624250"/>
            <a:chExt cx="11005040" cy="3212476"/>
          </a:xfrm>
        </p:grpSpPr>
        <p:pic>
          <p:nvPicPr>
            <p:cNvPr id="1142" name="Google Shape;1142;g23cf10e4783_0_110"/>
            <p:cNvPicPr preferRelativeResize="0"/>
            <p:nvPr/>
          </p:nvPicPr>
          <p:blipFill rotWithShape="1">
            <a:blip r:embed="rId6">
              <a:alphaModFix/>
            </a:blip>
            <a:srcRect b="0" l="0" r="0" t="0"/>
            <a:stretch/>
          </p:blipFill>
          <p:spPr>
            <a:xfrm>
              <a:off x="4561100" y="7624250"/>
              <a:ext cx="4882966" cy="3212475"/>
            </a:xfrm>
            <a:prstGeom prst="rect">
              <a:avLst/>
            </a:prstGeom>
            <a:noFill/>
            <a:ln>
              <a:noFill/>
            </a:ln>
          </p:spPr>
        </p:pic>
        <p:pic>
          <p:nvPicPr>
            <p:cNvPr id="1143" name="Google Shape;1143;g23cf10e4783_0_110"/>
            <p:cNvPicPr preferRelativeResize="0"/>
            <p:nvPr/>
          </p:nvPicPr>
          <p:blipFill rotWithShape="1">
            <a:blip r:embed="rId7">
              <a:alphaModFix/>
            </a:blip>
            <a:srcRect b="0" l="0" r="0" t="0"/>
            <a:stretch/>
          </p:blipFill>
          <p:spPr>
            <a:xfrm>
              <a:off x="10282963" y="7624250"/>
              <a:ext cx="5283177" cy="3212476"/>
            </a:xfrm>
            <a:prstGeom prst="rect">
              <a:avLst/>
            </a:prstGeom>
            <a:noFill/>
            <a:ln>
              <a:noFill/>
            </a:ln>
          </p:spPr>
        </p:pic>
        <p:cxnSp>
          <p:nvCxnSpPr>
            <p:cNvPr id="1144" name="Google Shape;1144;g23cf10e4783_0_110"/>
            <p:cNvCxnSpPr/>
            <p:nvPr/>
          </p:nvCxnSpPr>
          <p:spPr>
            <a:xfrm>
              <a:off x="9447200" y="8739850"/>
              <a:ext cx="849300" cy="393600"/>
            </a:xfrm>
            <a:prstGeom prst="curvedConnector3">
              <a:avLst>
                <a:gd fmla="val 50000" name="adj1"/>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cxnSp>
        <p:cxnSp>
          <p:nvCxnSpPr>
            <p:cNvPr id="1145" name="Google Shape;1145;g23cf10e4783_0_110"/>
            <p:cNvCxnSpPr>
              <a:stCxn id="1146" idx="3"/>
              <a:endCxn id="1147" idx="1"/>
            </p:cNvCxnSpPr>
            <p:nvPr/>
          </p:nvCxnSpPr>
          <p:spPr>
            <a:xfrm flipH="1" rot="10800000">
              <a:off x="9444350" y="8441250"/>
              <a:ext cx="852300" cy="872400"/>
            </a:xfrm>
            <a:prstGeom prst="curvedConnector3">
              <a:avLst>
                <a:gd fmla="val 49997" name="adj1"/>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49803"/>
                </a:srgbClr>
              </a:outerShdw>
            </a:effectLst>
          </p:spPr>
        </p:cxnSp>
      </p:grpSp>
      <p:sp>
        <p:nvSpPr>
          <p:cNvPr id="1146" name="Google Shape;1146;g23cf10e4783_0_110"/>
          <p:cNvSpPr/>
          <p:nvPr/>
        </p:nvSpPr>
        <p:spPr>
          <a:xfrm>
            <a:off x="3474431" y="3437119"/>
            <a:ext cx="67200" cy="1110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47" name="Google Shape;1147;g23cf10e4783_0_110"/>
          <p:cNvSpPr/>
          <p:nvPr/>
        </p:nvSpPr>
        <p:spPr>
          <a:xfrm>
            <a:off x="3861188" y="3109959"/>
            <a:ext cx="67200" cy="1110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1148" name="Google Shape;1148;g23cf10e4783_0_110"/>
          <p:cNvGrpSpPr/>
          <p:nvPr/>
        </p:nvGrpSpPr>
        <p:grpSpPr>
          <a:xfrm>
            <a:off x="6575297" y="1263456"/>
            <a:ext cx="1085778" cy="777847"/>
            <a:chOff x="5977925" y="3566682"/>
            <a:chExt cx="2895409" cy="2074258"/>
          </a:xfrm>
        </p:grpSpPr>
        <p:pic>
          <p:nvPicPr>
            <p:cNvPr id="1149" name="Google Shape;1149;g23cf10e4783_0_110"/>
            <p:cNvPicPr preferRelativeResize="0"/>
            <p:nvPr/>
          </p:nvPicPr>
          <p:blipFill rotWithShape="1">
            <a:blip r:embed="rId8">
              <a:alphaModFix/>
            </a:blip>
            <a:srcRect b="0" l="0" r="0" t="0"/>
            <a:stretch/>
          </p:blipFill>
          <p:spPr>
            <a:xfrm>
              <a:off x="7076400" y="3885340"/>
              <a:ext cx="1796934" cy="1755600"/>
            </a:xfrm>
            <a:prstGeom prst="rect">
              <a:avLst/>
            </a:prstGeom>
            <a:noFill/>
            <a:ln>
              <a:noFill/>
            </a:ln>
          </p:spPr>
        </p:pic>
        <p:sp>
          <p:nvSpPr>
            <p:cNvPr id="1150" name="Google Shape;1150;g23cf10e4783_0_110"/>
            <p:cNvSpPr/>
            <p:nvPr/>
          </p:nvSpPr>
          <p:spPr>
            <a:xfrm>
              <a:off x="5977925" y="3566682"/>
              <a:ext cx="400200" cy="4002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FF0000"/>
                  </a:solidFill>
                  <a:latin typeface="Arial"/>
                  <a:ea typeface="Arial"/>
                  <a:cs typeface="Arial"/>
                  <a:sym typeface="Arial"/>
                </a:rPr>
                <a:t>1</a:t>
              </a:r>
              <a:endParaRPr b="1" i="0" sz="600" u="none" cap="none" strike="noStrike">
                <a:solidFill>
                  <a:srgbClr val="FF0000"/>
                </a:solidFill>
                <a:latin typeface="Arial"/>
                <a:ea typeface="Arial"/>
                <a:cs typeface="Arial"/>
                <a:sym typeface="Arial"/>
              </a:endParaRPr>
            </a:p>
          </p:txBody>
        </p:sp>
        <p:sp>
          <p:nvSpPr>
            <p:cNvPr id="1151" name="Google Shape;1151;g23cf10e4783_0_110"/>
            <p:cNvSpPr/>
            <p:nvPr/>
          </p:nvSpPr>
          <p:spPr>
            <a:xfrm>
              <a:off x="5977925" y="4483225"/>
              <a:ext cx="400200" cy="4002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FF0000"/>
                  </a:solidFill>
                  <a:latin typeface="Arial"/>
                  <a:ea typeface="Arial"/>
                  <a:cs typeface="Arial"/>
                  <a:sym typeface="Arial"/>
                </a:rPr>
                <a:t>2</a:t>
              </a:r>
              <a:endParaRPr b="1" i="0" sz="600" u="none" cap="none" strike="noStrike">
                <a:solidFill>
                  <a:srgbClr val="FF0000"/>
                </a:solidFill>
                <a:latin typeface="Arial"/>
                <a:ea typeface="Arial"/>
                <a:cs typeface="Arial"/>
                <a:sym typeface="Arial"/>
              </a:endParaRPr>
            </a:p>
          </p:txBody>
        </p:sp>
        <p:cxnSp>
          <p:nvCxnSpPr>
            <p:cNvPr id="1152" name="Google Shape;1152;g23cf10e4783_0_110"/>
            <p:cNvCxnSpPr>
              <a:stCxn id="1151" idx="6"/>
            </p:cNvCxnSpPr>
            <p:nvPr/>
          </p:nvCxnSpPr>
          <p:spPr>
            <a:xfrm flipH="1" rot="10800000">
              <a:off x="6378125" y="4669825"/>
              <a:ext cx="926400" cy="13500"/>
            </a:xfrm>
            <a:prstGeom prst="straightConnector1">
              <a:avLst/>
            </a:prstGeom>
            <a:noFill/>
            <a:ln cap="flat" cmpd="sng" w="19050">
              <a:solidFill>
                <a:srgbClr val="FF0000"/>
              </a:solidFill>
              <a:prstDash val="solid"/>
              <a:round/>
              <a:headEnd len="sm" w="sm" type="none"/>
              <a:tailEnd len="med" w="med" type="triangle"/>
            </a:ln>
          </p:spPr>
        </p:cxnSp>
        <p:cxnSp>
          <p:nvCxnSpPr>
            <p:cNvPr id="1153" name="Google Shape;1153;g23cf10e4783_0_110"/>
            <p:cNvCxnSpPr>
              <a:stCxn id="1150" idx="5"/>
            </p:cNvCxnSpPr>
            <p:nvPr/>
          </p:nvCxnSpPr>
          <p:spPr>
            <a:xfrm>
              <a:off x="6319517" y="3908274"/>
              <a:ext cx="991200" cy="631200"/>
            </a:xfrm>
            <a:prstGeom prst="straightConnector1">
              <a:avLst/>
            </a:prstGeom>
            <a:noFill/>
            <a:ln cap="flat" cmpd="sng" w="19050">
              <a:solidFill>
                <a:srgbClr val="FF0000"/>
              </a:solidFill>
              <a:prstDash val="solid"/>
              <a:round/>
              <a:headEnd len="sm" w="sm" type="none"/>
              <a:tailEnd len="med" w="med" type="triangle"/>
            </a:ln>
          </p:spPr>
        </p:cxnSp>
      </p:grpSp>
      <p:pic>
        <p:nvPicPr>
          <p:cNvPr id="1154" name="Google Shape;1154;g23cf10e4783_0_110"/>
          <p:cNvPicPr preferRelativeResize="0"/>
          <p:nvPr/>
        </p:nvPicPr>
        <p:blipFill rotWithShape="1">
          <a:blip r:embed="rId8">
            <a:alphaModFix/>
          </a:blip>
          <a:srcRect b="26028" l="0" r="67359" t="12205"/>
          <a:stretch/>
        </p:blipFill>
        <p:spPr>
          <a:xfrm>
            <a:off x="8058200" y="807650"/>
            <a:ext cx="1085774" cy="2007500"/>
          </a:xfrm>
          <a:prstGeom prst="rect">
            <a:avLst/>
          </a:prstGeom>
          <a:noFill/>
          <a:ln>
            <a:noFill/>
          </a:ln>
        </p:spPr>
      </p:pic>
      <p:pic>
        <p:nvPicPr>
          <p:cNvPr id="1155" name="Google Shape;1155;g23cf10e4783_0_110"/>
          <p:cNvPicPr preferRelativeResize="0"/>
          <p:nvPr/>
        </p:nvPicPr>
        <p:blipFill rotWithShape="1">
          <a:blip r:embed="rId9">
            <a:alphaModFix/>
          </a:blip>
          <a:srcRect b="0" l="0" r="0" t="0"/>
          <a:stretch/>
        </p:blipFill>
        <p:spPr>
          <a:xfrm rot="5400000">
            <a:off x="6359327" y="2085386"/>
            <a:ext cx="2173828" cy="2898437"/>
          </a:xfrm>
          <a:prstGeom prst="rect">
            <a:avLst/>
          </a:prstGeom>
          <a:noFill/>
          <a:ln>
            <a:noFill/>
          </a:ln>
        </p:spPr>
      </p:pic>
      <p:grpSp>
        <p:nvGrpSpPr>
          <p:cNvPr id="1156" name="Google Shape;1156;g23cf10e4783_0_110"/>
          <p:cNvGrpSpPr/>
          <p:nvPr/>
        </p:nvGrpSpPr>
        <p:grpSpPr>
          <a:xfrm>
            <a:off x="8212201" y="1474009"/>
            <a:ext cx="359854" cy="741994"/>
            <a:chOff x="5919770" y="3654465"/>
            <a:chExt cx="458355" cy="945095"/>
          </a:xfrm>
        </p:grpSpPr>
        <p:sp>
          <p:nvSpPr>
            <p:cNvPr id="1157" name="Google Shape;1157;g23cf10e4783_0_110"/>
            <p:cNvSpPr/>
            <p:nvPr/>
          </p:nvSpPr>
          <p:spPr>
            <a:xfrm>
              <a:off x="5977925" y="3654465"/>
              <a:ext cx="400200" cy="4002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i="0" lang="en-US" sz="1700" u="none" cap="none" strike="noStrike">
                  <a:solidFill>
                    <a:srgbClr val="FF0000"/>
                  </a:solidFill>
                  <a:latin typeface="Arial"/>
                  <a:ea typeface="Arial"/>
                  <a:cs typeface="Arial"/>
                  <a:sym typeface="Arial"/>
                </a:rPr>
                <a:t>1</a:t>
              </a:r>
              <a:endParaRPr b="1" i="0" sz="1700" u="none" cap="none" strike="noStrike">
                <a:solidFill>
                  <a:srgbClr val="FF0000"/>
                </a:solidFill>
                <a:latin typeface="Arial"/>
                <a:ea typeface="Arial"/>
                <a:cs typeface="Arial"/>
                <a:sym typeface="Arial"/>
              </a:endParaRPr>
            </a:p>
          </p:txBody>
        </p:sp>
        <p:sp>
          <p:nvSpPr>
            <p:cNvPr id="1158" name="Google Shape;1158;g23cf10e4783_0_110"/>
            <p:cNvSpPr/>
            <p:nvPr/>
          </p:nvSpPr>
          <p:spPr>
            <a:xfrm>
              <a:off x="5919770" y="4199360"/>
              <a:ext cx="400200" cy="4002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i="0" lang="en-US" sz="1700" u="none" cap="none" strike="noStrike">
                  <a:solidFill>
                    <a:srgbClr val="FF0000"/>
                  </a:solidFill>
                  <a:latin typeface="Arial"/>
                  <a:ea typeface="Arial"/>
                  <a:cs typeface="Arial"/>
                  <a:sym typeface="Arial"/>
                </a:rPr>
                <a:t>2</a:t>
              </a:r>
              <a:endParaRPr b="1" i="0" sz="1700" u="none" cap="none" strike="noStrike">
                <a:solidFill>
                  <a:srgbClr val="FF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g23cf10e4783_0_7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164" name="Google Shape;1164;g23cf10e4783_0_7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165" name="Google Shape;1165;g23cf10e4783_0_7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6" name="Google Shape;1166;g23cf10e4783_0_73"/>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67" name="Google Shape;1167;g23cf10e4783_0_7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168" name="Google Shape;1168;g23cf10e4783_0_7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169" name="Google Shape;1169;g23cf10e4783_0_7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170" name="Google Shape;1170;g23cf10e4783_0_73"/>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171" name="Google Shape;1171;g23cf10e4783_0_73">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172" name="Google Shape;1172;g23cf10e4783_0_73"/>
          <p:cNvSpPr txBox="1"/>
          <p:nvPr/>
        </p:nvSpPr>
        <p:spPr>
          <a:xfrm>
            <a:off x="1831294" y="694247"/>
            <a:ext cx="7176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Mettre assemblage carte sur le moteur TOP et connecter le petit flex</a:t>
            </a:r>
            <a:endParaRPr b="0" i="0" sz="1100" u="none" cap="none" strike="noStrike">
              <a:solidFill>
                <a:srgbClr val="000000"/>
              </a:solidFill>
              <a:latin typeface="Century Gothic"/>
              <a:ea typeface="Century Gothic"/>
              <a:cs typeface="Century Gothic"/>
              <a:sym typeface="Century Gothic"/>
            </a:endParaRPr>
          </a:p>
        </p:txBody>
      </p:sp>
      <p:sp>
        <p:nvSpPr>
          <p:cNvPr id="1173" name="Google Shape;1173;g23cf10e4783_0_7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174" name="Google Shape;1174;g23cf10e4783_0_73"/>
          <p:cNvPicPr preferRelativeResize="0"/>
          <p:nvPr/>
        </p:nvPicPr>
        <p:blipFill rotWithShape="1">
          <a:blip r:embed="rId5">
            <a:alphaModFix/>
          </a:blip>
          <a:srcRect b="15662" l="0" r="0" t="18169"/>
          <a:stretch/>
        </p:blipFill>
        <p:spPr>
          <a:xfrm>
            <a:off x="1484475" y="2100900"/>
            <a:ext cx="5130327" cy="2546074"/>
          </a:xfrm>
          <a:prstGeom prst="rect">
            <a:avLst/>
          </a:prstGeom>
          <a:noFill/>
          <a:ln>
            <a:noFill/>
          </a:ln>
        </p:spPr>
      </p:pic>
      <p:sp>
        <p:nvSpPr>
          <p:cNvPr id="1175" name="Google Shape;1175;g23cf10e4783_0_73"/>
          <p:cNvSpPr/>
          <p:nvPr/>
        </p:nvSpPr>
        <p:spPr>
          <a:xfrm>
            <a:off x="3807625" y="3593784"/>
            <a:ext cx="622800" cy="57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1176" name="Google Shape;1176;g23cf10e4783_0_73"/>
          <p:cNvPicPr preferRelativeResize="0"/>
          <p:nvPr/>
        </p:nvPicPr>
        <p:blipFill rotWithShape="1">
          <a:blip r:embed="rId5">
            <a:alphaModFix/>
          </a:blip>
          <a:srcRect b="27816" l="43513" r="40095" t="56472"/>
          <a:stretch/>
        </p:blipFill>
        <p:spPr>
          <a:xfrm>
            <a:off x="6361000" y="1412750"/>
            <a:ext cx="2576051" cy="1851852"/>
          </a:xfrm>
          <a:prstGeom prst="rect">
            <a:avLst/>
          </a:prstGeom>
          <a:noFill/>
          <a:ln cap="flat" cmpd="sng" w="38100">
            <a:solidFill>
              <a:srgbClr val="FF0000"/>
            </a:solidFill>
            <a:prstDash val="solid"/>
            <a:round/>
            <a:headEnd len="sm" w="sm" type="none"/>
            <a:tailEnd len="sm" w="sm" type="none"/>
          </a:ln>
        </p:spPr>
      </p:pic>
      <p:cxnSp>
        <p:nvCxnSpPr>
          <p:cNvPr id="1177" name="Google Shape;1177;g23cf10e4783_0_73"/>
          <p:cNvCxnSpPr>
            <a:stCxn id="1176" idx="1"/>
            <a:endCxn id="1175" idx="3"/>
          </p:cNvCxnSpPr>
          <p:nvPr/>
        </p:nvCxnSpPr>
        <p:spPr>
          <a:xfrm flipH="1">
            <a:off x="4430500" y="2338676"/>
            <a:ext cx="1930500" cy="1542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g241d9128b4f_0_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183" name="Google Shape;1183;g241d9128b4f_0_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184" name="Google Shape;1184;g241d9128b4f_0_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5" name="Google Shape;1185;g241d9128b4f_0_5"/>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6" name="Google Shape;1186;g241d9128b4f_0_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187" name="Google Shape;1187;g241d9128b4f_0_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188" name="Google Shape;1188;g241d9128b4f_0_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189" name="Google Shape;1189;g241d9128b4f_0_5"/>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190" name="Google Shape;1190;g241d9128b4f_0_5">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191" name="Google Shape;1191;g241d9128b4f_0_5"/>
          <p:cNvSpPr txBox="1"/>
          <p:nvPr/>
        </p:nvSpPr>
        <p:spPr>
          <a:xfrm>
            <a:off x="2088469" y="694247"/>
            <a:ext cx="39276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Ajouter de la c</a:t>
            </a:r>
            <a:r>
              <a:rPr b="0" i="0" lang="en-US" sz="1100" u="none" cap="none" strike="noStrike">
                <a:solidFill>
                  <a:srgbClr val="000000"/>
                </a:solidFill>
                <a:latin typeface="Century Gothic"/>
                <a:ea typeface="Century Gothic"/>
                <a:cs typeface="Century Gothic"/>
                <a:sym typeface="Century Gothic"/>
              </a:rPr>
              <a:t>olle chaude comme indiqué sur la photo.</a:t>
            </a:r>
            <a:endParaRPr b="0" i="0" sz="1100" u="none" cap="none" strike="noStrike">
              <a:solidFill>
                <a:srgbClr val="000000"/>
              </a:solidFill>
              <a:latin typeface="Century Gothic"/>
              <a:ea typeface="Century Gothic"/>
              <a:cs typeface="Century Gothic"/>
              <a:sym typeface="Century Gothic"/>
            </a:endParaRPr>
          </a:p>
        </p:txBody>
      </p:sp>
      <p:sp>
        <p:nvSpPr>
          <p:cNvPr id="1192" name="Google Shape;1192;g241d9128b4f_0_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193" name="Google Shape;1193;g241d9128b4f_0_5"/>
          <p:cNvPicPr preferRelativeResize="0"/>
          <p:nvPr/>
        </p:nvPicPr>
        <p:blipFill rotWithShape="1">
          <a:blip r:embed="rId5">
            <a:alphaModFix/>
          </a:blip>
          <a:srcRect b="0" l="0" r="0" t="0"/>
          <a:stretch/>
        </p:blipFill>
        <p:spPr>
          <a:xfrm>
            <a:off x="1764563" y="982247"/>
            <a:ext cx="5130327" cy="3847745"/>
          </a:xfrm>
          <a:prstGeom prst="rect">
            <a:avLst/>
          </a:prstGeom>
          <a:noFill/>
          <a:ln>
            <a:noFill/>
          </a:ln>
        </p:spPr>
      </p:pic>
      <p:sp>
        <p:nvSpPr>
          <p:cNvPr id="1194" name="Google Shape;1194;g241d9128b4f_0_5"/>
          <p:cNvSpPr/>
          <p:nvPr/>
        </p:nvSpPr>
        <p:spPr>
          <a:xfrm>
            <a:off x="3370341" y="2003634"/>
            <a:ext cx="1820700" cy="446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5" name="Google Shape;1195;g241d9128b4f_0_5"/>
          <p:cNvSpPr/>
          <p:nvPr/>
        </p:nvSpPr>
        <p:spPr>
          <a:xfrm>
            <a:off x="3325969" y="3339891"/>
            <a:ext cx="1820700" cy="446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g241d9128b4f_0_2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201" name="Google Shape;1201;g241d9128b4f_0_2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202" name="Google Shape;1202;g241d9128b4f_0_2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3" name="Google Shape;1203;g241d9128b4f_0_25"/>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04" name="Google Shape;1204;g241d9128b4f_0_2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205" name="Google Shape;1205;g241d9128b4f_0_2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206" name="Google Shape;1206;g241d9128b4f_0_2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207" name="Google Shape;1207;g241d9128b4f_0_25"/>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208" name="Google Shape;1208;g241d9128b4f_0_25">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209" name="Google Shape;1209;g241d9128b4f_0_25"/>
          <p:cNvSpPr txBox="1"/>
          <p:nvPr/>
        </p:nvSpPr>
        <p:spPr>
          <a:xfrm>
            <a:off x="1709066" y="552424"/>
            <a:ext cx="7176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Brancher le cable </a:t>
            </a:r>
            <a:r>
              <a:rPr lang="en-US" sz="1100">
                <a:latin typeface="Century Gothic"/>
                <a:ea typeface="Century Gothic"/>
                <a:cs typeface="Century Gothic"/>
                <a:sym typeface="Century Gothic"/>
              </a:rPr>
              <a:t>M</a:t>
            </a:r>
            <a:r>
              <a:rPr b="0" i="0" lang="en-US" sz="1100" u="none" cap="none" strike="noStrike">
                <a:solidFill>
                  <a:srgbClr val="000000"/>
                </a:solidFill>
                <a:latin typeface="Century Gothic"/>
                <a:ea typeface="Century Gothic"/>
                <a:cs typeface="Century Gothic"/>
                <a:sym typeface="Century Gothic"/>
              </a:rPr>
              <a:t>olex custom en Y (</a:t>
            </a:r>
            <a:r>
              <a:rPr lang="en-US" sz="1100">
                <a:latin typeface="Century Gothic"/>
                <a:ea typeface="Century Gothic"/>
                <a:cs typeface="Century Gothic"/>
                <a:sym typeface="Century Gothic"/>
              </a:rPr>
              <a:t>CAB00039_reachy_orbita_supply_cable</a:t>
            </a:r>
            <a:r>
              <a:rPr b="0" i="0" lang="en-US" sz="1100" u="none" cap="none" strike="noStrike">
                <a:solidFill>
                  <a:srgbClr val="000000"/>
                </a:solidFill>
                <a:latin typeface="Century Gothic"/>
                <a:ea typeface="Century Gothic"/>
                <a:cs typeface="Century Gothic"/>
                <a:sym typeface="Century Gothic"/>
              </a:rPr>
              <a:t>) sur le port d’alimentation </a:t>
            </a:r>
            <a:r>
              <a:rPr lang="en-US" sz="1100">
                <a:latin typeface="Century Gothic"/>
                <a:ea typeface="Century Gothic"/>
                <a:cs typeface="Century Gothic"/>
                <a:sym typeface="Century Gothic"/>
              </a:rPr>
              <a:t>M</a:t>
            </a:r>
            <a:r>
              <a:rPr b="0" i="0" lang="en-US" sz="1100" u="none" cap="none" strike="noStrike">
                <a:solidFill>
                  <a:srgbClr val="000000"/>
                </a:solidFill>
                <a:latin typeface="Century Gothic"/>
                <a:ea typeface="Century Gothic"/>
                <a:cs typeface="Century Gothic"/>
                <a:sym typeface="Century Gothic"/>
              </a:rPr>
              <a:t>olex 2 poles.</a:t>
            </a: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latin typeface="Century Gothic"/>
                <a:ea typeface="Century Gothic"/>
                <a:cs typeface="Century Gothic"/>
                <a:sym typeface="Century Gothic"/>
              </a:rPr>
              <a:t>Brancher les moteurs sur le carte </a:t>
            </a:r>
            <a:r>
              <a:rPr b="1" i="0" lang="en-US" sz="1100" u="none" cap="none" strike="noStrike">
                <a:solidFill>
                  <a:srgbClr val="000000"/>
                </a:solidFill>
                <a:latin typeface="Century Gothic"/>
                <a:ea typeface="Century Gothic"/>
                <a:cs typeface="Century Gothic"/>
                <a:sym typeface="Century Gothic"/>
              </a:rPr>
              <a:t>Major Tom </a:t>
            </a:r>
            <a:r>
              <a:rPr b="0" i="0" lang="en-US" sz="1100" u="none" cap="none" strike="noStrike">
                <a:solidFill>
                  <a:srgbClr val="000000"/>
                </a:solidFill>
                <a:latin typeface="Century Gothic"/>
                <a:ea typeface="Century Gothic"/>
                <a:cs typeface="Century Gothic"/>
                <a:sym typeface="Century Gothic"/>
              </a:rPr>
              <a:t>en respectant “top”, “mid” et “bot”.</a:t>
            </a:r>
            <a:br>
              <a:rPr b="0" i="0" lang="en-US" sz="1100" u="none" cap="none" strike="noStrike">
                <a:solidFill>
                  <a:srgbClr val="000000"/>
                </a:solidFill>
                <a:latin typeface="Century Gothic"/>
                <a:ea typeface="Century Gothic"/>
                <a:cs typeface="Century Gothic"/>
                <a:sym typeface="Century Gothic"/>
              </a:rPr>
            </a:br>
            <a:r>
              <a:rPr lang="en-US" sz="1100">
                <a:latin typeface="Century Gothic"/>
                <a:ea typeface="Century Gothic"/>
                <a:cs typeface="Century Gothic"/>
                <a:sym typeface="Century Gothic"/>
              </a:rPr>
              <a:t>Faire la même manipulation de branchement </a:t>
            </a:r>
            <a:r>
              <a:rPr b="0" i="0" lang="en-US" sz="1100" u="none" cap="none" strike="noStrike">
                <a:solidFill>
                  <a:srgbClr val="000000"/>
                </a:solidFill>
                <a:latin typeface="Century Gothic"/>
                <a:ea typeface="Century Gothic"/>
                <a:cs typeface="Century Gothic"/>
                <a:sym typeface="Century Gothic"/>
              </a:rPr>
              <a:t>sur la carte </a:t>
            </a:r>
            <a:r>
              <a:rPr b="1" i="0" lang="en-US" sz="1100" u="none" cap="none" strike="noStrike">
                <a:solidFill>
                  <a:srgbClr val="000000"/>
                </a:solidFill>
                <a:latin typeface="Century Gothic"/>
                <a:ea typeface="Century Gothic"/>
                <a:cs typeface="Century Gothic"/>
                <a:sym typeface="Century Gothic"/>
              </a:rPr>
              <a:t>Houston</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sp>
        <p:nvSpPr>
          <p:cNvPr id="1210" name="Google Shape;1210;g241d9128b4f_0_2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211" name="Google Shape;1211;g241d9128b4f_0_25"/>
          <p:cNvPicPr preferRelativeResize="0"/>
          <p:nvPr/>
        </p:nvPicPr>
        <p:blipFill rotWithShape="1">
          <a:blip r:embed="rId5">
            <a:alphaModFix/>
          </a:blip>
          <a:srcRect b="0" l="0" r="0" t="0"/>
          <a:stretch/>
        </p:blipFill>
        <p:spPr>
          <a:xfrm>
            <a:off x="2248233" y="1527713"/>
            <a:ext cx="2519017" cy="3302277"/>
          </a:xfrm>
          <a:prstGeom prst="rect">
            <a:avLst/>
          </a:prstGeom>
          <a:noFill/>
          <a:ln>
            <a:noFill/>
          </a:ln>
        </p:spPr>
      </p:pic>
      <p:pic>
        <p:nvPicPr>
          <p:cNvPr id="1212" name="Google Shape;1212;g241d9128b4f_0_25"/>
          <p:cNvPicPr preferRelativeResize="0"/>
          <p:nvPr/>
        </p:nvPicPr>
        <p:blipFill rotWithShape="1">
          <a:blip r:embed="rId6">
            <a:alphaModFix/>
          </a:blip>
          <a:srcRect b="0" l="0" r="0" t="0"/>
          <a:stretch/>
        </p:blipFill>
        <p:spPr>
          <a:xfrm>
            <a:off x="4817136" y="1527713"/>
            <a:ext cx="2519017" cy="330227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g241d9128b4f_0_4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218" name="Google Shape;1218;g241d9128b4f_0_4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219" name="Google Shape;1219;g241d9128b4f_0_4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0" name="Google Shape;1220;g241d9128b4f_0_43"/>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21" name="Google Shape;1221;g241d9128b4f_0_4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222" name="Google Shape;1222;g241d9128b4f_0_4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223" name="Google Shape;1223;g241d9128b4f_0_4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224" name="Google Shape;1224;g241d9128b4f_0_43"/>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225" name="Google Shape;1225;g241d9128b4f_0_43">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226" name="Google Shape;1226;g241d9128b4f_0_43"/>
          <p:cNvSpPr txBox="1"/>
          <p:nvPr/>
        </p:nvSpPr>
        <p:spPr>
          <a:xfrm>
            <a:off x="1831294" y="694247"/>
            <a:ext cx="7176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Brancher le usb-Serial cable (CAB00044_orbita_serial_cable) sur le port </a:t>
            </a:r>
            <a:r>
              <a:rPr lang="en-US" sz="1100">
                <a:latin typeface="Century Gothic"/>
                <a:ea typeface="Century Gothic"/>
                <a:cs typeface="Century Gothic"/>
                <a:sym typeface="Century Gothic"/>
              </a:rPr>
              <a:t>M</a:t>
            </a:r>
            <a:r>
              <a:rPr b="0" i="0" lang="en-US" sz="1100" u="none" cap="none" strike="noStrike">
                <a:solidFill>
                  <a:srgbClr val="000000"/>
                </a:solidFill>
                <a:latin typeface="Century Gothic"/>
                <a:ea typeface="Century Gothic"/>
                <a:cs typeface="Century Gothic"/>
                <a:sym typeface="Century Gothic"/>
              </a:rPr>
              <a:t>olex côté gauche de carte Houston</a:t>
            </a:r>
            <a:endParaRPr b="0" i="0" sz="1100" u="none" cap="none" strike="noStrike">
              <a:solidFill>
                <a:srgbClr val="000000"/>
              </a:solidFill>
              <a:latin typeface="Century Gothic"/>
              <a:ea typeface="Century Gothic"/>
              <a:cs typeface="Century Gothic"/>
              <a:sym typeface="Century Gothic"/>
            </a:endParaRPr>
          </a:p>
        </p:txBody>
      </p:sp>
      <p:sp>
        <p:nvSpPr>
          <p:cNvPr id="1227" name="Google Shape;1227;g241d9128b4f_0_4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228" name="Google Shape;1228;g241d9128b4f_0_43"/>
          <p:cNvPicPr preferRelativeResize="0"/>
          <p:nvPr/>
        </p:nvPicPr>
        <p:blipFill rotWithShape="1">
          <a:blip r:embed="rId5">
            <a:alphaModFix/>
          </a:blip>
          <a:srcRect b="23929" l="0" r="0" t="8626"/>
          <a:stretch/>
        </p:blipFill>
        <p:spPr>
          <a:xfrm>
            <a:off x="2299225" y="1314000"/>
            <a:ext cx="5130327" cy="25951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023f76b243_0_47"/>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50" name="Google Shape;150;g2023f76b243_0_47"/>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51" name="Google Shape;151;g2023f76b243_0_47"/>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152" name="Google Shape;152;g2023f76b243_0_47"/>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3" name="Google Shape;153;g2023f76b243_0_47"/>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54" name="Google Shape;154;g2023f76b243_0_47"/>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55" name="Google Shape;155;g2023f76b243_0_47"/>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56" name="Google Shape;156;g2023f76b243_0_47"/>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57" name="Google Shape;157;g2023f76b243_0_47"/>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58" name="Google Shape;158;g2023f76b243_0_47">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59" name="Google Shape;159;g2023f76b243_0_47"/>
          <p:cNvSpPr txBox="1"/>
          <p:nvPr/>
        </p:nvSpPr>
        <p:spPr>
          <a:xfrm>
            <a:off x="1947872" y="539119"/>
            <a:ext cx="37572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des éléments suivants :</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Bras montant (MP00005_arm)</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lang="en-US" sz="1100">
                <a:latin typeface="Century Gothic"/>
                <a:ea typeface="Century Gothic"/>
                <a:cs typeface="Century Gothic"/>
                <a:sym typeface="Century Gothic"/>
              </a:rPr>
              <a:t>Boulon épaulé</a:t>
            </a:r>
            <a:r>
              <a:rPr b="0" i="0" lang="en-US" sz="1100" u="none" cap="none" strike="noStrike">
                <a:solidFill>
                  <a:srgbClr val="000000"/>
                </a:solidFill>
                <a:latin typeface="Century Gothic"/>
                <a:ea typeface="Century Gothic"/>
                <a:cs typeface="Century Gothic"/>
                <a:sym typeface="Century Gothic"/>
              </a:rPr>
              <a:t> (STD_screwed_axis_3x4x6)</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Rondelle 4x6 (STD_washer_4x6x0.3)</a:t>
            </a:r>
            <a:endParaRPr sz="1100">
              <a:latin typeface="Century Gothic"/>
              <a:ea typeface="Century Gothic"/>
              <a:cs typeface="Century Gothic"/>
              <a:sym typeface="Century Gothic"/>
            </a:endParaRPr>
          </a:p>
        </p:txBody>
      </p:sp>
      <p:pic>
        <p:nvPicPr>
          <p:cNvPr id="160" name="Google Shape;160;g2023f76b243_0_47"/>
          <p:cNvPicPr preferRelativeResize="0"/>
          <p:nvPr/>
        </p:nvPicPr>
        <p:blipFill>
          <a:blip r:embed="rId5">
            <a:alphaModFix/>
          </a:blip>
          <a:stretch>
            <a:fillRect/>
          </a:stretch>
        </p:blipFill>
        <p:spPr>
          <a:xfrm>
            <a:off x="3271491" y="1311994"/>
            <a:ext cx="3626457" cy="34371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g241d9128b4f_2_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234" name="Google Shape;1234;g241d9128b4f_2_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235" name="Google Shape;1235;g241d9128b4f_2_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6" name="Google Shape;1236;g241d9128b4f_2_0"/>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37" name="Google Shape;1237;g241d9128b4f_2_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238" name="Google Shape;1238;g241d9128b4f_2_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239" name="Google Shape;1239;g241d9128b4f_2_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240" name="Google Shape;1240;g241d9128b4f_2_0"/>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241" name="Google Shape;1241;g241d9128b4f_2_0">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242" name="Google Shape;1242;g241d9128b4f_2_0"/>
          <p:cNvSpPr txBox="1"/>
          <p:nvPr/>
        </p:nvSpPr>
        <p:spPr>
          <a:xfrm>
            <a:off x="1831294" y="694247"/>
            <a:ext cx="7176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Ajouter la coque de protection des câbles (PP00180_chest_cable_shield)</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Il faut faire passer les boucles des </a:t>
            </a:r>
            <a:r>
              <a:rPr lang="en-US" sz="1100">
                <a:latin typeface="Century Gothic"/>
                <a:ea typeface="Century Gothic"/>
                <a:cs typeface="Century Gothic"/>
                <a:sym typeface="Century Gothic"/>
              </a:rPr>
              <a:t>câbles</a:t>
            </a:r>
            <a:r>
              <a:rPr b="0" i="0" lang="en-US" sz="1100" u="none" cap="none" strike="noStrike">
                <a:solidFill>
                  <a:srgbClr val="000000"/>
                </a:solidFill>
                <a:latin typeface="Century Gothic"/>
                <a:ea typeface="Century Gothic"/>
                <a:cs typeface="Century Gothic"/>
                <a:sym typeface="Century Gothic"/>
              </a:rPr>
              <a:t> des moteurs le plus possible dans la fente à </a:t>
            </a:r>
            <a:r>
              <a:rPr lang="en-US" sz="1100">
                <a:latin typeface="Century Gothic"/>
                <a:ea typeface="Century Gothic"/>
                <a:cs typeface="Century Gothic"/>
                <a:sym typeface="Century Gothic"/>
              </a:rPr>
              <a:t>l'arrière</a:t>
            </a:r>
            <a:r>
              <a:rPr b="0" i="0" lang="en-US" sz="1100" u="none" cap="none" strike="noStrike">
                <a:solidFill>
                  <a:srgbClr val="000000"/>
                </a:solidFill>
                <a:latin typeface="Century Gothic"/>
                <a:ea typeface="Century Gothic"/>
                <a:cs typeface="Century Gothic"/>
                <a:sym typeface="Century Gothic"/>
              </a:rPr>
              <a:t> pour ne pas les écraser.</a:t>
            </a: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highlight>
                  <a:srgbClr val="FFE599"/>
                </a:highlight>
                <a:latin typeface="Century Gothic"/>
                <a:ea typeface="Century Gothic"/>
                <a:cs typeface="Century Gothic"/>
                <a:sym typeface="Century Gothic"/>
              </a:rPr>
              <a:t>Faire passer le cable </a:t>
            </a:r>
            <a:r>
              <a:rPr lang="en-US" sz="1100">
                <a:highlight>
                  <a:srgbClr val="FFE599"/>
                </a:highlight>
                <a:latin typeface="Century Gothic"/>
                <a:ea typeface="Century Gothic"/>
                <a:cs typeface="Century Gothic"/>
                <a:sym typeface="Century Gothic"/>
              </a:rPr>
              <a:t>USB </a:t>
            </a:r>
            <a:r>
              <a:rPr b="0" i="0" lang="en-US" sz="1100" u="none" cap="none" strike="noStrike">
                <a:solidFill>
                  <a:srgbClr val="000000"/>
                </a:solidFill>
                <a:highlight>
                  <a:srgbClr val="FFE599"/>
                </a:highlight>
                <a:latin typeface="Century Gothic"/>
                <a:ea typeface="Century Gothic"/>
                <a:cs typeface="Century Gothic"/>
                <a:sym typeface="Century Gothic"/>
              </a:rPr>
              <a:t>et le cable alim par le trou de devant.</a:t>
            </a:r>
            <a:endParaRPr b="0" i="0" sz="1100" u="none" cap="none" strike="noStrike">
              <a:solidFill>
                <a:srgbClr val="000000"/>
              </a:solidFill>
              <a:highlight>
                <a:srgbClr val="FFE599"/>
              </a:highlight>
              <a:latin typeface="Century Gothic"/>
              <a:ea typeface="Century Gothic"/>
              <a:cs typeface="Century Gothic"/>
              <a:sym typeface="Century Gothic"/>
            </a:endParaRPr>
          </a:p>
        </p:txBody>
      </p:sp>
      <p:sp>
        <p:nvSpPr>
          <p:cNvPr id="1243" name="Google Shape;1243;g241d9128b4f_2_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244" name="Google Shape;1244;g241d9128b4f_2_0"/>
          <p:cNvPicPr preferRelativeResize="0"/>
          <p:nvPr/>
        </p:nvPicPr>
        <p:blipFill rotWithShape="1">
          <a:blip r:embed="rId5">
            <a:alphaModFix/>
          </a:blip>
          <a:srcRect b="11124" l="5751" r="2379" t="11356"/>
          <a:stretch/>
        </p:blipFill>
        <p:spPr>
          <a:xfrm>
            <a:off x="1961400" y="1848925"/>
            <a:ext cx="4119250" cy="2607026"/>
          </a:xfrm>
          <a:prstGeom prst="rect">
            <a:avLst/>
          </a:prstGeom>
          <a:noFill/>
          <a:ln>
            <a:noFill/>
          </a:ln>
        </p:spPr>
      </p:pic>
      <p:sp>
        <p:nvSpPr>
          <p:cNvPr id="1245" name="Google Shape;1245;g241d9128b4f_2_0"/>
          <p:cNvSpPr txBox="1"/>
          <p:nvPr/>
        </p:nvSpPr>
        <p:spPr>
          <a:xfrm>
            <a:off x="6187478" y="1886847"/>
            <a:ext cx="28830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Brancher le cable traversant </a:t>
            </a:r>
            <a:r>
              <a:rPr lang="en-US" sz="1100">
                <a:latin typeface="Century Gothic"/>
                <a:ea typeface="Century Gothic"/>
                <a:cs typeface="Century Gothic"/>
                <a:sym typeface="Century Gothic"/>
              </a:rPr>
              <a:t>O</a:t>
            </a:r>
            <a:r>
              <a:rPr b="0" i="0" lang="en-US" sz="1100" u="none" cap="none" strike="noStrike">
                <a:solidFill>
                  <a:srgbClr val="000000"/>
                </a:solidFill>
                <a:latin typeface="Century Gothic"/>
                <a:ea typeface="Century Gothic"/>
                <a:cs typeface="Century Gothic"/>
                <a:sym typeface="Century Gothic"/>
              </a:rPr>
              <a:t>rbita au cable Y d’alim</a:t>
            </a:r>
            <a:r>
              <a:rPr lang="en-US" sz="1100">
                <a:latin typeface="Century Gothic"/>
                <a:ea typeface="Century Gothic"/>
                <a:cs typeface="Century Gothic"/>
                <a:sym typeface="Century Gothic"/>
              </a:rPr>
              <a:t>.</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latin typeface="Century Gothic"/>
                <a:ea typeface="Century Gothic"/>
                <a:cs typeface="Century Gothic"/>
                <a:sym typeface="Century Gothic"/>
              </a:rPr>
              <a:t>Mettre 3 thermoplastique 2.2x8mm (STD_plast_tcb_torx_2.2x6) pour fixer la coque au support</a:t>
            </a:r>
            <a:r>
              <a:rPr lang="en-US" sz="1100">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g2035071a132_0_12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251" name="Google Shape;1251;g2035071a132_0_12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252" name="Google Shape;1252;g2035071a132_0_12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3" name="Google Shape;1253;g2035071a132_0_125"/>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4" name="Google Shape;1254;g2035071a132_0_12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255" name="Google Shape;1255;g2035071a132_0_12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256" name="Google Shape;1256;g2035071a132_0_12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257" name="Google Shape;1257;g2035071a132_0_125"/>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258" name="Google Shape;1258;g2035071a132_0_125">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259" name="Google Shape;1259;g2035071a132_0_125"/>
          <p:cNvSpPr txBox="1"/>
          <p:nvPr/>
        </p:nvSpPr>
        <p:spPr>
          <a:xfrm>
            <a:off x="2040955" y="650526"/>
            <a:ext cx="6153000" cy="4302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Note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Orbita est composée de plusieurs sous-ensembles indépendants.</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Bras complet (pages </a:t>
            </a:r>
            <a:r>
              <a:rPr lang="en-US" sz="1100">
                <a:latin typeface="Century Gothic"/>
                <a:ea typeface="Century Gothic"/>
                <a:cs typeface="Century Gothic"/>
                <a:sym typeface="Century Gothic"/>
              </a:rPr>
              <a:t>3</a:t>
            </a:r>
            <a:r>
              <a:rPr b="0" i="0" lang="en-US" sz="1100" u="none" cap="none" strike="noStrike">
                <a:solidFill>
                  <a:srgbClr val="000000"/>
                </a:solidFill>
                <a:latin typeface="Century Gothic"/>
                <a:ea typeface="Century Gothic"/>
                <a:cs typeface="Century Gothic"/>
                <a:sym typeface="Century Gothic"/>
              </a:rPr>
              <a:t> -&gt; </a:t>
            </a:r>
            <a:r>
              <a:rPr lang="en-US" sz="1100">
                <a:latin typeface="Century Gothic"/>
                <a:ea typeface="Century Gothic"/>
                <a:cs typeface="Century Gothic"/>
                <a:sym typeface="Century Gothic"/>
              </a:rPr>
              <a:t>7</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Etage complet (pages </a:t>
            </a:r>
            <a:r>
              <a:rPr lang="en-US" sz="1100">
                <a:latin typeface="Century Gothic"/>
                <a:ea typeface="Century Gothic"/>
                <a:cs typeface="Century Gothic"/>
                <a:sym typeface="Century Gothic"/>
              </a:rPr>
              <a:t>8</a:t>
            </a:r>
            <a:r>
              <a:rPr b="0" i="0" lang="en-US" sz="1100" u="none" cap="none" strike="noStrike">
                <a:solidFill>
                  <a:srgbClr val="000000"/>
                </a:solidFill>
                <a:latin typeface="Century Gothic"/>
                <a:ea typeface="Century Gothic"/>
                <a:cs typeface="Century Gothic"/>
                <a:sym typeface="Century Gothic"/>
              </a:rPr>
              <a:t> -&gt; 1</a:t>
            </a:r>
            <a:r>
              <a:rPr lang="en-US" sz="1100">
                <a:latin typeface="Century Gothic"/>
                <a:ea typeface="Century Gothic"/>
                <a:cs typeface="Century Gothic"/>
                <a:sym typeface="Century Gothic"/>
              </a:rPr>
              <a:t>5</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Plateforme (pages 1</a:t>
            </a:r>
            <a:r>
              <a:rPr lang="en-US" sz="1100">
                <a:latin typeface="Century Gothic"/>
                <a:ea typeface="Century Gothic"/>
                <a:cs typeface="Century Gothic"/>
                <a:sym typeface="Century Gothic"/>
              </a:rPr>
              <a:t>6</a:t>
            </a:r>
            <a:r>
              <a:rPr b="0" i="0" lang="en-US" sz="1100" u="none" cap="none" strike="noStrike">
                <a:solidFill>
                  <a:srgbClr val="000000"/>
                </a:solidFill>
                <a:latin typeface="Century Gothic"/>
                <a:ea typeface="Century Gothic"/>
                <a:cs typeface="Century Gothic"/>
                <a:sym typeface="Century Gothic"/>
              </a:rPr>
              <a:t> -&gt; </a:t>
            </a:r>
            <a:r>
              <a:rPr lang="en-US" sz="1100">
                <a:latin typeface="Century Gothic"/>
                <a:ea typeface="Century Gothic"/>
                <a:cs typeface="Century Gothic"/>
                <a:sym typeface="Century Gothic"/>
              </a:rPr>
              <a:t>18</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Moteur complet (pages </a:t>
            </a:r>
            <a:r>
              <a:rPr lang="en-US" sz="1100">
                <a:latin typeface="Century Gothic"/>
                <a:ea typeface="Century Gothic"/>
                <a:cs typeface="Century Gothic"/>
                <a:sym typeface="Century Gothic"/>
              </a:rPr>
              <a:t>19</a:t>
            </a:r>
            <a:r>
              <a:rPr b="0" i="0" lang="en-US" sz="1100" u="none" cap="none" strike="noStrike">
                <a:solidFill>
                  <a:srgbClr val="000000"/>
                </a:solidFill>
                <a:latin typeface="Century Gothic"/>
                <a:ea typeface="Century Gothic"/>
                <a:cs typeface="Century Gothic"/>
                <a:sym typeface="Century Gothic"/>
              </a:rPr>
              <a:t> -&gt; 2</a:t>
            </a:r>
            <a:r>
              <a:rPr lang="en-US" sz="1100">
                <a:latin typeface="Century Gothic"/>
                <a:ea typeface="Century Gothic"/>
                <a:cs typeface="Century Gothic"/>
                <a:sym typeface="Century Gothic"/>
              </a:rPr>
              <a:t>7</a:t>
            </a:r>
            <a:r>
              <a:rPr b="0" i="0" lang="en-US" sz="1100" u="none" cap="none" strike="noStrike">
                <a:solidFill>
                  <a:srgbClr val="000000"/>
                </a:solidFill>
                <a:latin typeface="Century Gothic"/>
                <a:ea typeface="Century Gothic"/>
                <a:cs typeface="Century Gothic"/>
                <a:sym typeface="Century Gothic"/>
              </a:rPr>
              <a:t>) avec 3 variantes en fonction des pignons</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Il est donc possible de préparer / paralléliser ces sous ensembles en amont de l’assemblage final (à partir de la page 28)</a:t>
            </a:r>
            <a:endParaRPr b="0" i="0" sz="1100" u="none" cap="none" strike="noStrike">
              <a:solidFill>
                <a:srgbClr val="000000"/>
              </a:solidFill>
              <a:latin typeface="Century Gothic"/>
              <a:ea typeface="Century Gothic"/>
              <a:cs typeface="Century Gothic"/>
              <a:sym typeface="Century Gothic"/>
            </a:endParaRPr>
          </a:p>
        </p:txBody>
      </p:sp>
      <p:sp>
        <p:nvSpPr>
          <p:cNvPr id="1260" name="Google Shape;1260;g2035071a132_0_12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1261" name="Google Shape;1261;g2035071a132_0_125"/>
          <p:cNvGrpSpPr/>
          <p:nvPr/>
        </p:nvGrpSpPr>
        <p:grpSpPr>
          <a:xfrm>
            <a:off x="1786997" y="1850906"/>
            <a:ext cx="7178531" cy="2403169"/>
            <a:chOff x="4482275" y="5915475"/>
            <a:chExt cx="19142749" cy="6408450"/>
          </a:xfrm>
        </p:grpSpPr>
        <p:pic>
          <p:nvPicPr>
            <p:cNvPr id="1262" name="Google Shape;1262;g2035071a132_0_125"/>
            <p:cNvPicPr preferRelativeResize="0"/>
            <p:nvPr/>
          </p:nvPicPr>
          <p:blipFill rotWithShape="1">
            <a:blip r:embed="rId5">
              <a:alphaModFix/>
            </a:blip>
            <a:srcRect b="24953" l="7853" r="14834" t="15376"/>
            <a:stretch/>
          </p:blipFill>
          <p:spPr>
            <a:xfrm>
              <a:off x="4482275" y="6380344"/>
              <a:ext cx="3867149" cy="5306092"/>
            </a:xfrm>
            <a:prstGeom prst="rect">
              <a:avLst/>
            </a:prstGeom>
            <a:noFill/>
            <a:ln>
              <a:noFill/>
            </a:ln>
          </p:spPr>
        </p:pic>
        <p:pic>
          <p:nvPicPr>
            <p:cNvPr id="1263" name="Google Shape;1263;g2035071a132_0_125"/>
            <p:cNvPicPr preferRelativeResize="0"/>
            <p:nvPr/>
          </p:nvPicPr>
          <p:blipFill rotWithShape="1">
            <a:blip r:embed="rId6">
              <a:alphaModFix/>
            </a:blip>
            <a:srcRect b="0" l="0" r="0" t="0"/>
            <a:stretch/>
          </p:blipFill>
          <p:spPr>
            <a:xfrm>
              <a:off x="8647963" y="7579775"/>
              <a:ext cx="4671178" cy="4102150"/>
            </a:xfrm>
            <a:prstGeom prst="rect">
              <a:avLst/>
            </a:prstGeom>
            <a:noFill/>
            <a:ln>
              <a:noFill/>
            </a:ln>
          </p:spPr>
        </p:pic>
        <p:sp>
          <p:nvSpPr>
            <p:cNvPr id="1264" name="Google Shape;1264;g2035071a132_0_125"/>
            <p:cNvSpPr txBox="1"/>
            <p:nvPr/>
          </p:nvSpPr>
          <p:spPr>
            <a:xfrm>
              <a:off x="5660475" y="11608850"/>
              <a:ext cx="1419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Helvetica Neue"/>
                  <a:ea typeface="Helvetica Neue"/>
                  <a:cs typeface="Helvetica Neue"/>
                  <a:sym typeface="Helvetica Neue"/>
                </a:rPr>
                <a:t>x3</a:t>
              </a:r>
              <a:endParaRPr b="0" i="0" sz="1100" u="none" cap="none" strike="noStrike">
                <a:solidFill>
                  <a:srgbClr val="000000"/>
                </a:solidFill>
                <a:latin typeface="Helvetica Neue"/>
                <a:ea typeface="Helvetica Neue"/>
                <a:cs typeface="Helvetica Neue"/>
                <a:sym typeface="Helvetica Neue"/>
              </a:endParaRPr>
            </a:p>
          </p:txBody>
        </p:sp>
        <p:sp>
          <p:nvSpPr>
            <p:cNvPr id="1265" name="Google Shape;1265;g2035071a132_0_125"/>
            <p:cNvSpPr txBox="1"/>
            <p:nvPr/>
          </p:nvSpPr>
          <p:spPr>
            <a:xfrm>
              <a:off x="10473450" y="11687925"/>
              <a:ext cx="1419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Helvetica Neue"/>
                  <a:ea typeface="Helvetica Neue"/>
                  <a:cs typeface="Helvetica Neue"/>
                  <a:sym typeface="Helvetica Neue"/>
                </a:rPr>
                <a:t>x3</a:t>
              </a:r>
              <a:endParaRPr b="0" i="0" sz="1100" u="none" cap="none" strike="noStrike">
                <a:solidFill>
                  <a:srgbClr val="000000"/>
                </a:solidFill>
                <a:latin typeface="Helvetica Neue"/>
                <a:ea typeface="Helvetica Neue"/>
                <a:cs typeface="Helvetica Neue"/>
                <a:sym typeface="Helvetica Neue"/>
              </a:endParaRPr>
            </a:p>
          </p:txBody>
        </p:sp>
        <p:sp>
          <p:nvSpPr>
            <p:cNvPr id="1266" name="Google Shape;1266;g2035071a132_0_125"/>
            <p:cNvSpPr txBox="1"/>
            <p:nvPr/>
          </p:nvSpPr>
          <p:spPr>
            <a:xfrm>
              <a:off x="15649463" y="11608850"/>
              <a:ext cx="1419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Helvetica Neue"/>
                  <a:ea typeface="Helvetica Neue"/>
                  <a:cs typeface="Helvetica Neue"/>
                  <a:sym typeface="Helvetica Neue"/>
                </a:rPr>
                <a:t>x1</a:t>
              </a:r>
              <a:endParaRPr b="0" i="0" sz="1100" u="none" cap="none" strike="noStrike">
                <a:solidFill>
                  <a:srgbClr val="000000"/>
                </a:solidFill>
                <a:latin typeface="Helvetica Neue"/>
                <a:ea typeface="Helvetica Neue"/>
                <a:cs typeface="Helvetica Neue"/>
                <a:sym typeface="Helvetica Neue"/>
              </a:endParaRPr>
            </a:p>
          </p:txBody>
        </p:sp>
        <p:pic>
          <p:nvPicPr>
            <p:cNvPr id="1267" name="Google Shape;1267;g2035071a132_0_125"/>
            <p:cNvPicPr preferRelativeResize="0"/>
            <p:nvPr/>
          </p:nvPicPr>
          <p:blipFill rotWithShape="1">
            <a:blip r:embed="rId7">
              <a:alphaModFix/>
            </a:blip>
            <a:srcRect b="19718" l="5624" r="0" t="25104"/>
            <a:stretch/>
          </p:blipFill>
          <p:spPr>
            <a:xfrm>
              <a:off x="18070299" y="5915475"/>
              <a:ext cx="5554725" cy="5773650"/>
            </a:xfrm>
            <a:prstGeom prst="rect">
              <a:avLst/>
            </a:prstGeom>
            <a:noFill/>
            <a:ln>
              <a:noFill/>
            </a:ln>
          </p:spPr>
        </p:pic>
        <p:sp>
          <p:nvSpPr>
            <p:cNvPr id="1268" name="Google Shape;1268;g2035071a132_0_125"/>
            <p:cNvSpPr txBox="1"/>
            <p:nvPr/>
          </p:nvSpPr>
          <p:spPr>
            <a:xfrm>
              <a:off x="20446088" y="11608850"/>
              <a:ext cx="1419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Helvetica Neue"/>
                  <a:ea typeface="Helvetica Neue"/>
                  <a:cs typeface="Helvetica Neue"/>
                  <a:sym typeface="Helvetica Neue"/>
                </a:rPr>
                <a:t>x1</a:t>
              </a:r>
              <a:endParaRPr b="0" i="0" sz="1100" u="none" cap="none" strike="noStrike">
                <a:solidFill>
                  <a:srgbClr val="000000"/>
                </a:solidFill>
                <a:latin typeface="Helvetica Neue"/>
                <a:ea typeface="Helvetica Neue"/>
                <a:cs typeface="Helvetica Neue"/>
                <a:sym typeface="Helvetica Neue"/>
              </a:endParaRPr>
            </a:p>
          </p:txBody>
        </p:sp>
      </p:grpSp>
      <p:pic>
        <p:nvPicPr>
          <p:cNvPr id="1269" name="Google Shape;1269;g2035071a132_0_125"/>
          <p:cNvPicPr preferRelativeResize="0"/>
          <p:nvPr/>
        </p:nvPicPr>
        <p:blipFill>
          <a:blip r:embed="rId8">
            <a:alphaModFix/>
          </a:blip>
          <a:stretch>
            <a:fillRect/>
          </a:stretch>
        </p:blipFill>
        <p:spPr>
          <a:xfrm>
            <a:off x="5185211" y="2481149"/>
            <a:ext cx="1611039" cy="15323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grpSp>
        <p:nvGrpSpPr>
          <p:cNvPr id="165" name="Google Shape;165;g2023f76b243_0_137"/>
          <p:cNvGrpSpPr/>
          <p:nvPr/>
        </p:nvGrpSpPr>
        <p:grpSpPr>
          <a:xfrm>
            <a:off x="1888969" y="1499784"/>
            <a:ext cx="3817088" cy="3323557"/>
            <a:chOff x="5113450" y="4532825"/>
            <a:chExt cx="10178900" cy="8862820"/>
          </a:xfrm>
        </p:grpSpPr>
        <p:sp>
          <p:nvSpPr>
            <p:cNvPr id="166" name="Google Shape;166;g2023f76b243_0_137"/>
            <p:cNvSpPr/>
            <p:nvPr/>
          </p:nvSpPr>
          <p:spPr>
            <a:xfrm rot="-5400000">
              <a:off x="6999450" y="5102745"/>
              <a:ext cx="8292900" cy="8292900"/>
            </a:xfrm>
            <a:prstGeom prst="arc">
              <a:avLst>
                <a:gd fmla="val 16200000" name="adj1"/>
                <a:gd fmla="val 0" name="adj2"/>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cxnSp>
          <p:nvCxnSpPr>
            <p:cNvPr id="167" name="Google Shape;167;g2023f76b243_0_137"/>
            <p:cNvCxnSpPr/>
            <p:nvPr/>
          </p:nvCxnSpPr>
          <p:spPr>
            <a:xfrm rot="10800000">
              <a:off x="7155875" y="5352700"/>
              <a:ext cx="990000" cy="1014300"/>
            </a:xfrm>
            <a:prstGeom prst="straightConnector1">
              <a:avLst/>
            </a:prstGeom>
            <a:noFill/>
            <a:ln cap="flat" cmpd="sng" w="38100">
              <a:solidFill>
                <a:srgbClr val="FF0000"/>
              </a:solidFill>
              <a:prstDash val="solid"/>
              <a:round/>
              <a:headEnd len="sm" w="sm" type="none"/>
              <a:tailEnd len="sm" w="sm" type="stealth"/>
            </a:ln>
          </p:spPr>
        </p:cxnSp>
        <p:sp>
          <p:nvSpPr>
            <p:cNvPr id="168" name="Google Shape;168;g2023f76b243_0_137"/>
            <p:cNvSpPr txBox="1"/>
            <p:nvPr/>
          </p:nvSpPr>
          <p:spPr>
            <a:xfrm>
              <a:off x="5113450" y="4532825"/>
              <a:ext cx="4316700" cy="636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US" sz="1100">
                  <a:latin typeface="Century Gothic"/>
                  <a:ea typeface="Century Gothic"/>
                  <a:cs typeface="Century Gothic"/>
                  <a:sym typeface="Century Gothic"/>
                </a:rPr>
                <a:t>courbure vers l’avant</a:t>
              </a:r>
              <a:endParaRPr sz="1100"/>
            </a:p>
          </p:txBody>
        </p:sp>
      </p:grpSp>
      <p:grpSp>
        <p:nvGrpSpPr>
          <p:cNvPr id="169" name="Google Shape;169;g2023f76b243_0_137"/>
          <p:cNvGrpSpPr/>
          <p:nvPr/>
        </p:nvGrpSpPr>
        <p:grpSpPr>
          <a:xfrm>
            <a:off x="935395" y="3411077"/>
            <a:ext cx="1730433" cy="1747770"/>
            <a:chOff x="850082" y="8934575"/>
            <a:chExt cx="5785468" cy="5843432"/>
          </a:xfrm>
        </p:grpSpPr>
        <p:sp>
          <p:nvSpPr>
            <p:cNvPr id="170" name="Google Shape;170;g2023f76b243_0_137"/>
            <p:cNvSpPr/>
            <p:nvPr/>
          </p:nvSpPr>
          <p:spPr>
            <a:xfrm rot="4159790">
              <a:off x="5716050" y="10505658"/>
              <a:ext cx="231425" cy="328859"/>
            </a:xfrm>
            <a:prstGeom prst="flowChartOnlineStorage">
              <a:avLst/>
            </a:prstGeom>
            <a:solidFill>
              <a:schemeClr val="lt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sz="500"/>
            </a:p>
          </p:txBody>
        </p:sp>
        <p:sp>
          <p:nvSpPr>
            <p:cNvPr id="171" name="Google Shape;171;g2023f76b243_0_137"/>
            <p:cNvSpPr/>
            <p:nvPr/>
          </p:nvSpPr>
          <p:spPr>
            <a:xfrm rot="2700000">
              <a:off x="2721982" y="9336778"/>
              <a:ext cx="1303994" cy="5834664"/>
            </a:xfrm>
            <a:prstGeom prst="flowChartProcess">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72" name="Google Shape;172;g2023f76b243_0_137"/>
            <p:cNvSpPr/>
            <p:nvPr/>
          </p:nvSpPr>
          <p:spPr>
            <a:xfrm>
              <a:off x="5680350" y="8934575"/>
              <a:ext cx="955200" cy="1775400"/>
            </a:xfrm>
            <a:prstGeom prst="roundRect">
              <a:avLst>
                <a:gd fmla="val 16667" name="adj"/>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73" name="Google Shape;173;g2023f76b243_0_137"/>
            <p:cNvSpPr/>
            <p:nvPr/>
          </p:nvSpPr>
          <p:spPr>
            <a:xfrm rot="2700000">
              <a:off x="5131383" y="9200820"/>
              <a:ext cx="1204486" cy="1249458"/>
            </a:xfrm>
            <a:prstGeom prst="rtTriangle">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174" name="Google Shape;174;g2023f76b243_0_137"/>
          <p:cNvGrpSpPr/>
          <p:nvPr/>
        </p:nvGrpSpPr>
        <p:grpSpPr>
          <a:xfrm>
            <a:off x="2837162" y="1940196"/>
            <a:ext cx="3260957" cy="3261457"/>
            <a:chOff x="7337165" y="5402456"/>
            <a:chExt cx="8695885" cy="8697219"/>
          </a:xfrm>
        </p:grpSpPr>
        <p:sp>
          <p:nvSpPr>
            <p:cNvPr id="175" name="Google Shape;175;g2023f76b243_0_137"/>
            <p:cNvSpPr/>
            <p:nvPr/>
          </p:nvSpPr>
          <p:spPr>
            <a:xfrm>
              <a:off x="7456650" y="5523275"/>
              <a:ext cx="8576400" cy="8576400"/>
            </a:xfrm>
            <a:prstGeom prst="blockArc">
              <a:avLst>
                <a:gd fmla="val 10800000" name="adj1"/>
                <a:gd fmla="val 16220187" name="adj2"/>
                <a:gd fmla="val 12554" name="adj3"/>
              </a:avLst>
            </a:prstGeom>
            <a:solidFill>
              <a:srgbClr val="99999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76" name="Google Shape;176;g2023f76b243_0_137"/>
            <p:cNvSpPr/>
            <p:nvPr/>
          </p:nvSpPr>
          <p:spPr>
            <a:xfrm>
              <a:off x="7456650" y="5523275"/>
              <a:ext cx="8576400" cy="8576400"/>
            </a:xfrm>
            <a:prstGeom prst="blockArc">
              <a:avLst>
                <a:gd fmla="val 10800000" name="adj1"/>
                <a:gd fmla="val 16215752" name="adj2"/>
                <a:gd fmla="val 6392" name="adj3"/>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77" name="Google Shape;177;g2023f76b243_0_137"/>
            <p:cNvSpPr/>
            <p:nvPr/>
          </p:nvSpPr>
          <p:spPr>
            <a:xfrm>
              <a:off x="11375638" y="5523275"/>
              <a:ext cx="1128900" cy="1087800"/>
            </a:xfrm>
            <a:prstGeom prst="roundRect">
              <a:avLst>
                <a:gd fmla="val 16667" name="adj"/>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78" name="Google Shape;178;g2023f76b243_0_137"/>
            <p:cNvSpPr/>
            <p:nvPr/>
          </p:nvSpPr>
          <p:spPr>
            <a:xfrm rot="-5400000">
              <a:off x="7436113" y="9456400"/>
              <a:ext cx="1128900" cy="1087800"/>
            </a:xfrm>
            <a:prstGeom prst="roundRect">
              <a:avLst>
                <a:gd fmla="val 16667" name="adj"/>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79" name="Google Shape;179;g2023f76b243_0_137"/>
            <p:cNvSpPr/>
            <p:nvPr/>
          </p:nvSpPr>
          <p:spPr>
            <a:xfrm rot="8231570">
              <a:off x="11189488" y="5896425"/>
              <a:ext cx="569650" cy="289475"/>
            </a:xfrm>
            <a:prstGeom prst="flowChartOnlineStorage">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0" name="Google Shape;180;g2023f76b243_0_137"/>
            <p:cNvSpPr/>
            <p:nvPr/>
          </p:nvSpPr>
          <p:spPr>
            <a:xfrm rot="-2700000">
              <a:off x="7662612" y="9382550"/>
              <a:ext cx="569650" cy="289475"/>
            </a:xfrm>
            <a:prstGeom prst="flowChartOnlineStorage">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1" name="Google Shape;181;g2023f76b243_0_137"/>
            <p:cNvSpPr/>
            <p:nvPr/>
          </p:nvSpPr>
          <p:spPr>
            <a:xfrm>
              <a:off x="7337165" y="9619025"/>
              <a:ext cx="120900" cy="775200"/>
            </a:xfrm>
            <a:prstGeom prst="rect">
              <a:avLst/>
            </a:prstGeom>
            <a:solidFill>
              <a:srgbClr val="6666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2" name="Google Shape;182;g2023f76b243_0_137"/>
            <p:cNvSpPr/>
            <p:nvPr/>
          </p:nvSpPr>
          <p:spPr>
            <a:xfrm>
              <a:off x="8543458" y="9619025"/>
              <a:ext cx="120900" cy="775200"/>
            </a:xfrm>
            <a:prstGeom prst="rect">
              <a:avLst/>
            </a:prstGeom>
            <a:solidFill>
              <a:srgbClr val="6666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3" name="Google Shape;183;g2023f76b243_0_137"/>
            <p:cNvSpPr/>
            <p:nvPr/>
          </p:nvSpPr>
          <p:spPr>
            <a:xfrm rot="5400000">
              <a:off x="11887937" y="5075306"/>
              <a:ext cx="120900" cy="775200"/>
            </a:xfrm>
            <a:prstGeom prst="rect">
              <a:avLst/>
            </a:prstGeom>
            <a:solidFill>
              <a:srgbClr val="6666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4" name="Google Shape;184;g2023f76b243_0_137"/>
            <p:cNvSpPr/>
            <p:nvPr/>
          </p:nvSpPr>
          <p:spPr>
            <a:xfrm rot="5400000">
              <a:off x="11887937" y="6281599"/>
              <a:ext cx="120900" cy="775200"/>
            </a:xfrm>
            <a:prstGeom prst="rect">
              <a:avLst/>
            </a:prstGeom>
            <a:solidFill>
              <a:srgbClr val="6666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185" name="Google Shape;185;g2023f76b243_0_137"/>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86" name="Google Shape;186;g2023f76b243_0_137"/>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87" name="Google Shape;187;g2023f76b243_0_137"/>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188" name="Google Shape;188;g2023f76b243_0_137"/>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89" name="Google Shape;189;g2023f76b243_0_137"/>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90" name="Google Shape;190;g2023f76b243_0_137"/>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191" name="Google Shape;191;g2023f76b243_0_137"/>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192" name="Google Shape;192;g2023f76b243_0_137"/>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193" name="Google Shape;193;g2023f76b243_0_137"/>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194" name="Google Shape;194;g2023f76b243_0_137">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195" name="Google Shape;195;g2023f76b243_0_137"/>
          <p:cNvSpPr txBox="1"/>
          <p:nvPr/>
        </p:nvSpPr>
        <p:spPr>
          <a:xfrm>
            <a:off x="1792650" y="447506"/>
            <a:ext cx="72477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1" i="0" lang="en-US" sz="1100" u="none" cap="none" strike="noStrike">
                <a:solidFill>
                  <a:srgbClr val="000000"/>
                </a:solidFill>
                <a:latin typeface="Century Gothic"/>
                <a:ea typeface="Century Gothic"/>
                <a:cs typeface="Century Gothic"/>
                <a:sym typeface="Century Gothic"/>
              </a:rPr>
              <a:t>Assembl</a:t>
            </a:r>
            <a:r>
              <a:rPr b="1" lang="en-US" sz="1100">
                <a:latin typeface="Century Gothic"/>
                <a:ea typeface="Century Gothic"/>
                <a:cs typeface="Century Gothic"/>
                <a:sym typeface="Century Gothic"/>
              </a:rPr>
              <a:t>age du</a:t>
            </a:r>
            <a:r>
              <a:rPr b="1" i="0" lang="en-US" sz="1100" u="none" cap="none" strike="noStrike">
                <a:solidFill>
                  <a:srgbClr val="000000"/>
                </a:solidFill>
                <a:latin typeface="Century Gothic"/>
                <a:ea typeface="Century Gothic"/>
                <a:cs typeface="Century Gothic"/>
                <a:sym typeface="Century Gothic"/>
              </a:rPr>
              <a:t> bras-lune sur le bras mo</a:t>
            </a:r>
            <a:r>
              <a:rPr b="1" lang="en-US" sz="1100">
                <a:latin typeface="Century Gothic"/>
                <a:ea typeface="Century Gothic"/>
                <a:cs typeface="Century Gothic"/>
                <a:sym typeface="Century Gothic"/>
              </a:rPr>
              <a:t>ntant</a:t>
            </a:r>
            <a:r>
              <a:rPr b="1" i="0" lang="en-US" sz="1100" u="none" cap="none" strike="noStrike">
                <a:solidFill>
                  <a:srgbClr val="000000"/>
                </a:solidFill>
                <a:latin typeface="Century Gothic"/>
                <a:ea typeface="Century Gothic"/>
                <a:cs typeface="Century Gothic"/>
                <a:sym typeface="Century Gothic"/>
              </a:rPr>
              <a:t> : </a:t>
            </a:r>
            <a:endParaRPr b="1"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sz="300">
              <a:latin typeface="Century Gothic"/>
              <a:ea typeface="Century Gothic"/>
              <a:cs typeface="Century Gothic"/>
              <a:sym typeface="Century Gothic"/>
            </a:endParaRPr>
          </a:p>
          <a:p>
            <a:pPr indent="0" lvl="0" marL="0" rtl="0" algn="l">
              <a:spcBef>
                <a:spcPts val="0"/>
              </a:spcBef>
              <a:spcAft>
                <a:spcPts val="0"/>
              </a:spcAft>
              <a:buClr>
                <a:srgbClr val="000000"/>
              </a:buClr>
              <a:buSzPts val="5100"/>
              <a:buFont typeface="Arial"/>
              <a:buNone/>
            </a:pPr>
            <a:r>
              <a:rPr lang="en-US" sz="1900">
                <a:latin typeface="Century Gothic"/>
                <a:ea typeface="Century Gothic"/>
                <a:cs typeface="Century Gothic"/>
                <a:sym typeface="Century Gothic"/>
              </a:rPr>
              <a:t>⚠️</a:t>
            </a:r>
            <a:r>
              <a:rPr lang="en-US" sz="1100">
                <a:latin typeface="Century Gothic"/>
                <a:ea typeface="Century Gothic"/>
                <a:cs typeface="Century Gothic"/>
                <a:sym typeface="Century Gothic"/>
              </a:rPr>
              <a:t>Une seule position du bras-lune est possible : la courbure vers l’avant, l’épaulement visible (vers le haut), le bras montant s’y fixe par les roulements à gauche, comme indiqué sur le schéma et la photo.</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p:txBody>
      </p:sp>
      <p:pic>
        <p:nvPicPr>
          <p:cNvPr id="196" name="Google Shape;196;g2023f76b243_0_137"/>
          <p:cNvPicPr preferRelativeResize="0"/>
          <p:nvPr/>
        </p:nvPicPr>
        <p:blipFill rotWithShape="1">
          <a:blip r:embed="rId5">
            <a:alphaModFix/>
          </a:blip>
          <a:srcRect b="31105" l="31723" r="3201" t="17641"/>
          <a:stretch/>
        </p:blipFill>
        <p:spPr>
          <a:xfrm>
            <a:off x="5620331" y="1690258"/>
            <a:ext cx="3353162" cy="2753787"/>
          </a:xfrm>
          <a:prstGeom prst="rect">
            <a:avLst/>
          </a:prstGeom>
          <a:noFill/>
          <a:ln cap="flat" cmpd="sng" w="9525">
            <a:solidFill>
              <a:srgbClr val="FF0000"/>
            </a:solidFill>
            <a:prstDash val="solid"/>
            <a:round/>
            <a:headEnd len="sm" w="sm" type="none"/>
            <a:tailEnd len="sm" w="sm" type="none"/>
          </a:ln>
        </p:spPr>
      </p:pic>
      <p:cxnSp>
        <p:nvCxnSpPr>
          <p:cNvPr id="197" name="Google Shape;197;g2023f76b243_0_137"/>
          <p:cNvCxnSpPr/>
          <p:nvPr/>
        </p:nvCxnSpPr>
        <p:spPr>
          <a:xfrm rot="10800000">
            <a:off x="3756309" y="2564466"/>
            <a:ext cx="262500" cy="679200"/>
          </a:xfrm>
          <a:prstGeom prst="straightConnector1">
            <a:avLst/>
          </a:prstGeom>
          <a:noFill/>
          <a:ln cap="flat" cmpd="sng" w="38100">
            <a:solidFill>
              <a:srgbClr val="FF0000"/>
            </a:solidFill>
            <a:prstDash val="solid"/>
            <a:round/>
            <a:headEnd len="sm" w="sm" type="none"/>
            <a:tailEnd len="sm" w="sm" type="stealth"/>
          </a:ln>
        </p:spPr>
      </p:cxnSp>
      <p:sp>
        <p:nvSpPr>
          <p:cNvPr id="198" name="Google Shape;198;g2023f76b243_0_137"/>
          <p:cNvSpPr txBox="1"/>
          <p:nvPr/>
        </p:nvSpPr>
        <p:spPr>
          <a:xfrm>
            <a:off x="3747150" y="3279891"/>
            <a:ext cx="1071600" cy="238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US" sz="1100">
                <a:latin typeface="Century Gothic"/>
                <a:ea typeface="Century Gothic"/>
                <a:cs typeface="Century Gothic"/>
                <a:sym typeface="Century Gothic"/>
              </a:rPr>
              <a:t>Épaulement</a:t>
            </a:r>
            <a:endParaRPr sz="1100">
              <a:latin typeface="Century Gothic"/>
              <a:ea typeface="Century Gothic"/>
              <a:cs typeface="Century Gothic"/>
              <a:sym typeface="Century Gothic"/>
            </a:endParaRPr>
          </a:p>
        </p:txBody>
      </p:sp>
      <p:cxnSp>
        <p:nvCxnSpPr>
          <p:cNvPr id="199" name="Google Shape;199;g2023f76b243_0_137"/>
          <p:cNvCxnSpPr/>
          <p:nvPr/>
        </p:nvCxnSpPr>
        <p:spPr>
          <a:xfrm rot="10800000">
            <a:off x="3345084" y="3722597"/>
            <a:ext cx="685800" cy="571500"/>
          </a:xfrm>
          <a:prstGeom prst="straightConnector1">
            <a:avLst/>
          </a:prstGeom>
          <a:noFill/>
          <a:ln cap="flat" cmpd="sng" w="38100">
            <a:solidFill>
              <a:srgbClr val="FF0000"/>
            </a:solidFill>
            <a:prstDash val="solid"/>
            <a:round/>
            <a:headEnd len="sm" w="sm" type="none"/>
            <a:tailEnd len="sm" w="sm" type="stealth"/>
          </a:ln>
        </p:spPr>
      </p:cxnSp>
      <p:sp>
        <p:nvSpPr>
          <p:cNvPr id="200" name="Google Shape;200;g2023f76b243_0_137"/>
          <p:cNvSpPr txBox="1"/>
          <p:nvPr/>
        </p:nvSpPr>
        <p:spPr>
          <a:xfrm>
            <a:off x="4030884" y="4011488"/>
            <a:ext cx="1500300" cy="408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US" sz="1100">
                <a:latin typeface="Century Gothic"/>
                <a:ea typeface="Century Gothic"/>
                <a:cs typeface="Century Gothic"/>
                <a:sym typeface="Century Gothic"/>
              </a:rPr>
              <a:t>Côté gauche monté sur le bras montant</a:t>
            </a:r>
            <a:endParaRPr sz="1100">
              <a:latin typeface="Century Gothic"/>
              <a:ea typeface="Century Gothic"/>
              <a:cs typeface="Century Gothic"/>
              <a:sym typeface="Century Gothic"/>
            </a:endParaRPr>
          </a:p>
        </p:txBody>
      </p:sp>
      <p:cxnSp>
        <p:nvCxnSpPr>
          <p:cNvPr id="201" name="Google Shape;201;g2023f76b243_0_137"/>
          <p:cNvCxnSpPr/>
          <p:nvPr/>
        </p:nvCxnSpPr>
        <p:spPr>
          <a:xfrm rot="10800000">
            <a:off x="2119791" y="4092319"/>
            <a:ext cx="685800" cy="571500"/>
          </a:xfrm>
          <a:prstGeom prst="straightConnector1">
            <a:avLst/>
          </a:prstGeom>
          <a:noFill/>
          <a:ln cap="flat" cmpd="sng" w="38100">
            <a:solidFill>
              <a:srgbClr val="FF0000"/>
            </a:solidFill>
            <a:prstDash val="solid"/>
            <a:round/>
            <a:headEnd len="sm" w="sm" type="none"/>
            <a:tailEnd len="sm" w="sm" type="stealth"/>
          </a:ln>
        </p:spPr>
      </p:cxnSp>
      <p:sp>
        <p:nvSpPr>
          <p:cNvPr id="202" name="Google Shape;202;g2023f76b243_0_137"/>
          <p:cNvSpPr txBox="1"/>
          <p:nvPr/>
        </p:nvSpPr>
        <p:spPr>
          <a:xfrm>
            <a:off x="2805591" y="4550175"/>
            <a:ext cx="1130400" cy="238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US" sz="1100">
                <a:latin typeface="Century Gothic"/>
                <a:ea typeface="Century Gothic"/>
                <a:cs typeface="Century Gothic"/>
                <a:sym typeface="Century Gothic"/>
              </a:rPr>
              <a:t>Bras montant</a:t>
            </a:r>
            <a:endParaRPr sz="11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5a50f31b93_0_4"/>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208" name="Google Shape;208;g25a50f31b93_0_4"/>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209" name="Google Shape;209;g25a50f31b93_0_4"/>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210" name="Google Shape;210;g25a50f31b93_0_4"/>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1" name="Google Shape;211;g25a50f31b93_0_4"/>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2" name="Google Shape;212;g25a50f31b93_0_4"/>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213" name="Google Shape;213;g25a50f31b93_0_4"/>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214" name="Google Shape;214;g25a50f31b93_0_4"/>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215" name="Google Shape;215;g25a50f31b93_0_4"/>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216" name="Google Shape;216;g25a50f31b93_0_4">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217" name="Google Shape;217;g25a50f31b93_0_4"/>
          <p:cNvSpPr txBox="1"/>
          <p:nvPr/>
        </p:nvSpPr>
        <p:spPr>
          <a:xfrm>
            <a:off x="1718522" y="482803"/>
            <a:ext cx="6760500" cy="1593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b="1" lang="en-US" sz="1100">
                <a:latin typeface="Century Gothic"/>
                <a:ea typeface="Century Gothic"/>
                <a:cs typeface="Century Gothic"/>
                <a:sym typeface="Century Gothic"/>
              </a:rPr>
              <a:t>Assemblage du bras-lune sur le bras montant : </a:t>
            </a:r>
            <a:endParaRPr b="1" sz="1100">
              <a:latin typeface="Century Gothic"/>
              <a:ea typeface="Century Gothic"/>
              <a:cs typeface="Century Gothic"/>
              <a:sym typeface="Century Gothic"/>
            </a:endParaRPr>
          </a:p>
          <a:p>
            <a:pPr indent="0" lvl="0" marL="0" rtl="0" algn="l">
              <a:spcBef>
                <a:spcPts val="0"/>
              </a:spcBef>
              <a:spcAft>
                <a:spcPts val="0"/>
              </a:spcAft>
              <a:buNone/>
            </a:pPr>
            <a:r>
              <a:t/>
            </a:r>
            <a:endParaRPr b="1"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Placer la rondelle dans la vis à épaulement</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Placer la vis dans le bras lune (partie gauche)</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Mettre du frein filet fort, en prenant garde qu’il ne rentre pas en contact avec les roulements, </a:t>
            </a:r>
            <a:br>
              <a:rPr lang="en-US" sz="1100">
                <a:latin typeface="Century Gothic"/>
                <a:ea typeface="Century Gothic"/>
                <a:cs typeface="Century Gothic"/>
                <a:sym typeface="Century Gothic"/>
              </a:rPr>
            </a:br>
            <a:r>
              <a:rPr lang="en-US" sz="1100">
                <a:latin typeface="Century Gothic"/>
                <a:ea typeface="Century Gothic"/>
                <a:cs typeface="Century Gothic"/>
                <a:sym typeface="Century Gothic"/>
              </a:rPr>
              <a:t>et visser l’ensemble.</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1" lang="en-US" sz="1100">
                <a:latin typeface="Century Gothic"/>
                <a:ea typeface="Century Gothic"/>
                <a:cs typeface="Century Gothic"/>
                <a:sym typeface="Century Gothic"/>
              </a:rPr>
              <a:t>La vis est serrée juste assez pour qu’il n’y ait pas de jeu sur le bras lune et pour que ce dernier tourne librement, sans écraser les roulements (aucun frottement ne doit être ressenti).</a:t>
            </a:r>
            <a:endParaRPr b="1" sz="1100">
              <a:latin typeface="Century Gothic"/>
              <a:ea typeface="Century Gothic"/>
              <a:cs typeface="Century Gothic"/>
              <a:sym typeface="Century Gothic"/>
            </a:endParaRPr>
          </a:p>
        </p:txBody>
      </p:sp>
      <p:sp>
        <p:nvSpPr>
          <p:cNvPr id="218" name="Google Shape;218;g25a50f31b93_0_4"/>
          <p:cNvSpPr txBox="1"/>
          <p:nvPr/>
        </p:nvSpPr>
        <p:spPr>
          <a:xfrm>
            <a:off x="1836666" y="4459988"/>
            <a:ext cx="67605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l’opération avec les 3 bras montant et les 3 bras lune pour obtenir 3 sous-ensembles prêts à être assemblés lors de l’assemblage final.</a:t>
            </a:r>
            <a:endParaRPr b="0" i="0" sz="1100" u="none" cap="none" strike="noStrike">
              <a:solidFill>
                <a:srgbClr val="000000"/>
              </a:solidFill>
              <a:latin typeface="Century Gothic"/>
              <a:ea typeface="Century Gothic"/>
              <a:cs typeface="Century Gothic"/>
              <a:sym typeface="Century Gothic"/>
            </a:endParaRPr>
          </a:p>
        </p:txBody>
      </p:sp>
      <p:pic>
        <p:nvPicPr>
          <p:cNvPr id="219" name="Google Shape;219;g25a50f31b93_0_4"/>
          <p:cNvPicPr preferRelativeResize="0"/>
          <p:nvPr/>
        </p:nvPicPr>
        <p:blipFill rotWithShape="1">
          <a:blip r:embed="rId5">
            <a:alphaModFix/>
          </a:blip>
          <a:srcRect b="0" l="0" r="0" t="0"/>
          <a:stretch/>
        </p:blipFill>
        <p:spPr>
          <a:xfrm>
            <a:off x="8143041" y="776492"/>
            <a:ext cx="842700" cy="904722"/>
          </a:xfrm>
          <a:prstGeom prst="rect">
            <a:avLst/>
          </a:prstGeom>
          <a:noFill/>
          <a:ln>
            <a:noFill/>
          </a:ln>
        </p:spPr>
      </p:pic>
      <p:pic>
        <p:nvPicPr>
          <p:cNvPr id="220" name="Google Shape;220;g25a50f31b93_0_4"/>
          <p:cNvPicPr preferRelativeResize="0"/>
          <p:nvPr/>
        </p:nvPicPr>
        <p:blipFill>
          <a:blip r:embed="rId6">
            <a:alphaModFix/>
          </a:blip>
          <a:stretch>
            <a:fillRect/>
          </a:stretch>
        </p:blipFill>
        <p:spPr>
          <a:xfrm>
            <a:off x="1899206" y="2244570"/>
            <a:ext cx="1904240" cy="1985674"/>
          </a:xfrm>
          <a:prstGeom prst="rect">
            <a:avLst/>
          </a:prstGeom>
          <a:noFill/>
          <a:ln cap="flat" cmpd="sng" w="9525">
            <a:solidFill>
              <a:srgbClr val="FF0000"/>
            </a:solidFill>
            <a:prstDash val="solid"/>
            <a:round/>
            <a:headEnd len="sm" w="sm" type="none"/>
            <a:tailEnd len="sm" w="sm" type="none"/>
          </a:ln>
        </p:spPr>
      </p:pic>
      <p:pic>
        <p:nvPicPr>
          <p:cNvPr id="221" name="Google Shape;221;g25a50f31b93_0_4"/>
          <p:cNvPicPr preferRelativeResize="0"/>
          <p:nvPr/>
        </p:nvPicPr>
        <p:blipFill rotWithShape="1">
          <a:blip r:embed="rId7">
            <a:alphaModFix/>
          </a:blip>
          <a:srcRect b="45982" l="27126" r="27444" t="24671"/>
          <a:stretch/>
        </p:blipFill>
        <p:spPr>
          <a:xfrm>
            <a:off x="4165792" y="2244571"/>
            <a:ext cx="2856474" cy="1985674"/>
          </a:xfrm>
          <a:prstGeom prst="rect">
            <a:avLst/>
          </a:prstGeom>
          <a:noFill/>
          <a:ln cap="flat" cmpd="sng" w="9525">
            <a:solidFill>
              <a:srgbClr val="FF0000"/>
            </a:solidFill>
            <a:prstDash val="solid"/>
            <a:round/>
            <a:headEnd len="sm" w="sm" type="none"/>
            <a:tailEnd len="sm" w="sm" type="none"/>
          </a:ln>
        </p:spPr>
      </p:pic>
      <p:sp>
        <p:nvSpPr>
          <p:cNvPr id="222" name="Google Shape;222;g25a50f31b93_0_4"/>
          <p:cNvSpPr/>
          <p:nvPr/>
        </p:nvSpPr>
        <p:spPr>
          <a:xfrm>
            <a:off x="3832279" y="3097624"/>
            <a:ext cx="304800" cy="2787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3" name="Google Shape;223;g25a50f31b93_0_4"/>
          <p:cNvSpPr/>
          <p:nvPr/>
        </p:nvSpPr>
        <p:spPr>
          <a:xfrm>
            <a:off x="7051099" y="3097624"/>
            <a:ext cx="304800" cy="2787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224" name="Google Shape;224;g25a50f31b93_0_4"/>
          <p:cNvPicPr preferRelativeResize="0"/>
          <p:nvPr/>
        </p:nvPicPr>
        <p:blipFill>
          <a:blip r:embed="rId8">
            <a:alphaModFix/>
          </a:blip>
          <a:stretch>
            <a:fillRect/>
          </a:stretch>
        </p:blipFill>
        <p:spPr>
          <a:xfrm>
            <a:off x="7384577" y="2067652"/>
            <a:ext cx="1433013" cy="2339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2023f76b243_0_18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230" name="Google Shape;230;g2023f76b243_0_18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231" name="Google Shape;231;g2023f76b243_0_188"/>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232" name="Google Shape;232;g2023f76b243_0_18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3" name="Google Shape;233;g2023f76b243_0_188"/>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4" name="Google Shape;234;g2023f76b243_0_18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235" name="Google Shape;235;g2023f76b243_0_18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236" name="Google Shape;236;g2023f76b243_0_18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237" name="Google Shape;237;g2023f76b243_0_188"/>
          <p:cNvPicPr preferRelativeResize="0"/>
          <p:nvPr/>
        </p:nvPicPr>
        <p:blipFill rotWithShape="1">
          <a:blip r:embed="rId3">
            <a:alphaModFix/>
          </a:blip>
          <a:srcRect b="0" l="0" r="0" t="0"/>
          <a:stretch/>
        </p:blipFill>
        <p:spPr>
          <a:xfrm>
            <a:off x="0" y="1681209"/>
            <a:ext cx="1450182" cy="1621825"/>
          </a:xfrm>
          <a:prstGeom prst="rect">
            <a:avLst/>
          </a:prstGeom>
          <a:noFill/>
          <a:ln>
            <a:noFill/>
          </a:ln>
        </p:spPr>
      </p:pic>
      <p:pic>
        <p:nvPicPr>
          <p:cNvPr descr="Image 20" id="238" name="Google Shape;238;g2023f76b243_0_188">
            <a:hlinkClick action="ppaction://hlinkshowjump?jump=firstslide"/>
          </p:cNvPr>
          <p:cNvPicPr preferRelativeResize="0"/>
          <p:nvPr/>
        </p:nvPicPr>
        <p:blipFill rotWithShape="1">
          <a:blip r:embed="rId4">
            <a:alphaModFix/>
          </a:blip>
          <a:srcRect b="0" l="0" r="0" t="0"/>
          <a:stretch/>
        </p:blipFill>
        <p:spPr>
          <a:xfrm>
            <a:off x="509714" y="610112"/>
            <a:ext cx="444845" cy="483527"/>
          </a:xfrm>
          <a:prstGeom prst="rect">
            <a:avLst/>
          </a:prstGeom>
          <a:noFill/>
          <a:ln>
            <a:noFill/>
          </a:ln>
        </p:spPr>
      </p:pic>
      <p:sp>
        <p:nvSpPr>
          <p:cNvPr id="239" name="Google Shape;239;g2023f76b243_0_188"/>
          <p:cNvSpPr txBox="1"/>
          <p:nvPr/>
        </p:nvSpPr>
        <p:spPr>
          <a:xfrm>
            <a:off x="1852931" y="610200"/>
            <a:ext cx="69972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des pièces Disque (MP00003_crown), Couronne dentée (MP00004_crown_teeth) et Roulement (STD_bearing_40x50x6) ainsi que des outillages DC1, DC2 et DC3.</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Remarquer que la couronne possède un côté plat et </a:t>
            </a:r>
            <a:r>
              <a:rPr b="1" i="0" lang="en-US" sz="1100" u="none" cap="none" strike="noStrike">
                <a:solidFill>
                  <a:srgbClr val="000000"/>
                </a:solidFill>
                <a:latin typeface="Century Gothic"/>
                <a:ea typeface="Century Gothic"/>
                <a:cs typeface="Century Gothic"/>
                <a:sym typeface="Century Gothic"/>
              </a:rPr>
              <a:t>un côté avec un épaulement</a:t>
            </a:r>
            <a:r>
              <a:rPr b="0" i="0" lang="en-US" sz="1100" u="none" cap="none" strike="noStrike">
                <a:solidFill>
                  <a:srgbClr val="000000"/>
                </a:solidFill>
                <a:latin typeface="Century Gothic"/>
                <a:ea typeface="Century Gothic"/>
                <a:cs typeface="Century Gothic"/>
                <a:sym typeface="Century Gothic"/>
              </a:rPr>
              <a:t>. Important pour la suite.</a:t>
            </a:r>
            <a:endParaRPr b="0" i="0" sz="1100" u="none" cap="none" strike="noStrike">
              <a:solidFill>
                <a:srgbClr val="000000"/>
              </a:solidFill>
              <a:latin typeface="Century Gothic"/>
              <a:ea typeface="Century Gothic"/>
              <a:cs typeface="Century Gothic"/>
              <a:sym typeface="Century Gothic"/>
            </a:endParaRPr>
          </a:p>
        </p:txBody>
      </p:sp>
      <p:pic>
        <p:nvPicPr>
          <p:cNvPr id="240" name="Google Shape;240;g2023f76b243_0_188"/>
          <p:cNvPicPr preferRelativeResize="0"/>
          <p:nvPr/>
        </p:nvPicPr>
        <p:blipFill rotWithShape="1">
          <a:blip r:embed="rId5">
            <a:alphaModFix/>
          </a:blip>
          <a:srcRect b="0" l="6712" r="11713" t="0"/>
          <a:stretch/>
        </p:blipFill>
        <p:spPr>
          <a:xfrm>
            <a:off x="2179866" y="1355063"/>
            <a:ext cx="4661804" cy="3214688"/>
          </a:xfrm>
          <a:prstGeom prst="rect">
            <a:avLst/>
          </a:prstGeom>
          <a:noFill/>
          <a:ln>
            <a:noFill/>
          </a:ln>
        </p:spPr>
      </p:pic>
      <p:sp>
        <p:nvSpPr>
          <p:cNvPr id="241" name="Google Shape;241;g2023f76b243_0_188"/>
          <p:cNvSpPr txBox="1"/>
          <p:nvPr/>
        </p:nvSpPr>
        <p:spPr>
          <a:xfrm>
            <a:off x="2645231" y="4553344"/>
            <a:ext cx="40659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Disque			Couronne dentée		Roulement</a:t>
            </a:r>
            <a:endParaRPr b="0" i="1" sz="1000" u="none" cap="none" strike="noStrike">
              <a:solidFill>
                <a:srgbClr val="000000"/>
              </a:solidFill>
              <a:latin typeface="Century Gothic"/>
              <a:ea typeface="Century Gothic"/>
              <a:cs typeface="Century Gothic"/>
              <a:sym typeface="Century Gothic"/>
            </a:endParaRPr>
          </a:p>
        </p:txBody>
      </p:sp>
      <p:sp>
        <p:nvSpPr>
          <p:cNvPr id="242" name="Google Shape;242;g2023f76b243_0_188"/>
          <p:cNvSpPr txBox="1"/>
          <p:nvPr/>
        </p:nvSpPr>
        <p:spPr>
          <a:xfrm>
            <a:off x="4118874" y="1164263"/>
            <a:ext cx="7839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Outillages</a:t>
            </a:r>
            <a:endParaRPr b="0" i="1" sz="10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g2023f76b243_0_210"/>
          <p:cNvPicPr preferRelativeResize="0"/>
          <p:nvPr/>
        </p:nvPicPr>
        <p:blipFill rotWithShape="1">
          <a:blip r:embed="rId3">
            <a:alphaModFix/>
          </a:blip>
          <a:srcRect b="44071" l="0" r="0" t="24087"/>
          <a:stretch/>
        </p:blipFill>
        <p:spPr>
          <a:xfrm>
            <a:off x="2037075" y="1794202"/>
            <a:ext cx="4743268" cy="2684856"/>
          </a:xfrm>
          <a:prstGeom prst="rect">
            <a:avLst/>
          </a:prstGeom>
          <a:noFill/>
          <a:ln>
            <a:noFill/>
          </a:ln>
        </p:spPr>
      </p:pic>
      <p:sp>
        <p:nvSpPr>
          <p:cNvPr id="248" name="Google Shape;248;g2023f76b243_0_21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249" name="Google Shape;249;g2023f76b243_0_21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250" name="Google Shape;250;g2023f76b243_0_210"/>
          <p:cNvSpPr txBox="1"/>
          <p:nvPr>
            <p:ph idx="4294967295" type="sldNum"/>
          </p:nvPr>
        </p:nvSpPr>
        <p:spPr>
          <a:xfrm>
            <a:off x="8384084" y="4813453"/>
            <a:ext cx="2538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251" name="Google Shape;251;g2023f76b243_0_21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2" name="Google Shape;252;g2023f76b243_0_210"/>
          <p:cNvSpPr/>
          <p:nvPr/>
        </p:nvSpPr>
        <p:spPr>
          <a:xfrm>
            <a:off x="0" y="0"/>
            <a:ext cx="1450237" cy="51435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53" name="Google Shape;253;g2023f76b243_0_21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lang="en-US" sz="1200">
                <a:solidFill>
                  <a:srgbClr val="00B0F0"/>
                </a:solidFill>
                <a:latin typeface="Century Gothic"/>
                <a:ea typeface="Century Gothic"/>
                <a:cs typeface="Century Gothic"/>
                <a:sym typeface="Century Gothic"/>
              </a:rPr>
              <a:t>Pollen Robotics</a:t>
            </a:r>
            <a:endParaRPr b="0" i="0" sz="500" u="none" cap="none" strike="noStrike">
              <a:solidFill>
                <a:srgbClr val="000000"/>
              </a:solidFill>
              <a:latin typeface="Arial"/>
              <a:ea typeface="Arial"/>
              <a:cs typeface="Arial"/>
              <a:sym typeface="Arial"/>
            </a:endParaRPr>
          </a:p>
        </p:txBody>
      </p:sp>
      <p:sp>
        <p:nvSpPr>
          <p:cNvPr id="254" name="Google Shape;254;g2023f76b243_0_21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lang="en-US" sz="1500">
                <a:solidFill>
                  <a:srgbClr val="F2F2F2"/>
                </a:solidFill>
                <a:latin typeface="Century Gothic"/>
                <a:ea typeface="Century Gothic"/>
                <a:cs typeface="Century Gothic"/>
                <a:sym typeface="Century Gothic"/>
              </a:rPr>
              <a:t>Gamme de montage Orbita</a:t>
            </a:r>
            <a:endParaRPr b="0" i="0" sz="500" u="none" cap="none" strike="noStrike">
              <a:solidFill>
                <a:srgbClr val="000000"/>
              </a:solidFill>
              <a:latin typeface="Arial"/>
              <a:ea typeface="Arial"/>
              <a:cs typeface="Arial"/>
              <a:sym typeface="Arial"/>
            </a:endParaRPr>
          </a:p>
        </p:txBody>
      </p:sp>
      <p:sp>
        <p:nvSpPr>
          <p:cNvPr id="255" name="Google Shape;255;g2023f76b243_0_21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pic>
        <p:nvPicPr>
          <p:cNvPr descr="Image 7" id="256" name="Google Shape;256;g2023f76b243_0_210"/>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257" name="Google Shape;257;g2023f76b243_0_210">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258" name="Google Shape;258;g2023f76b243_0_210"/>
          <p:cNvSpPr txBox="1"/>
          <p:nvPr/>
        </p:nvSpPr>
        <p:spPr>
          <a:xfrm>
            <a:off x="1852930" y="631232"/>
            <a:ext cx="61530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le disque dans l’outillage DC1 de sorte que le petit bras qui dépasse entre dans le sens ci-dessous dans la pièce.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également la couronne dentée dans l’outillage DC2 de manière à aligner les 4 encoches, épaulement vers le haut. Bien plaquer la couronne contre la surface de l’outillage.</a:t>
            </a:r>
            <a:endParaRPr b="0" i="0" sz="1100" u="none" cap="none" strike="noStrike">
              <a:solidFill>
                <a:srgbClr val="000000"/>
              </a:solidFill>
              <a:latin typeface="Century Gothic"/>
              <a:ea typeface="Century Gothic"/>
              <a:cs typeface="Century Gothic"/>
              <a:sym typeface="Century Gothic"/>
            </a:endParaRPr>
          </a:p>
        </p:txBody>
      </p:sp>
      <p:cxnSp>
        <p:nvCxnSpPr>
          <p:cNvPr id="259" name="Google Shape;259;g2023f76b243_0_210"/>
          <p:cNvCxnSpPr/>
          <p:nvPr/>
        </p:nvCxnSpPr>
        <p:spPr>
          <a:xfrm flipH="1" rot="10800000">
            <a:off x="3153056" y="4000697"/>
            <a:ext cx="14700" cy="424200"/>
          </a:xfrm>
          <a:prstGeom prst="straightConnector1">
            <a:avLst/>
          </a:prstGeom>
          <a:noFill/>
          <a:ln cap="flat" cmpd="sng" w="38100">
            <a:solidFill>
              <a:srgbClr val="CC0000"/>
            </a:solidFill>
            <a:prstDash val="solid"/>
            <a:round/>
            <a:headEnd len="sm" w="sm" type="none"/>
            <a:tailEnd len="med" w="med" type="triangle"/>
          </a:ln>
        </p:spPr>
      </p:cxnSp>
      <p:cxnSp>
        <p:nvCxnSpPr>
          <p:cNvPr id="260" name="Google Shape;260;g2023f76b243_0_210"/>
          <p:cNvCxnSpPr/>
          <p:nvPr/>
        </p:nvCxnSpPr>
        <p:spPr>
          <a:xfrm rot="10800000">
            <a:off x="5610506" y="3909722"/>
            <a:ext cx="0" cy="417300"/>
          </a:xfrm>
          <a:prstGeom prst="straightConnector1">
            <a:avLst/>
          </a:prstGeom>
          <a:noFill/>
          <a:ln cap="flat" cmpd="sng" w="38100">
            <a:solidFill>
              <a:srgbClr val="CC0000"/>
            </a:solidFill>
            <a:prstDash val="solid"/>
            <a:round/>
            <a:headEnd len="sm" w="sm" type="none"/>
            <a:tailEnd len="med" w="med" type="triangle"/>
          </a:ln>
        </p:spPr>
      </p:cxnSp>
      <p:cxnSp>
        <p:nvCxnSpPr>
          <p:cNvPr id="261" name="Google Shape;261;g2023f76b243_0_210"/>
          <p:cNvCxnSpPr/>
          <p:nvPr/>
        </p:nvCxnSpPr>
        <p:spPr>
          <a:xfrm flipH="1">
            <a:off x="6525009" y="2968242"/>
            <a:ext cx="333000" cy="3900"/>
          </a:xfrm>
          <a:prstGeom prst="straightConnector1">
            <a:avLst/>
          </a:prstGeom>
          <a:noFill/>
          <a:ln cap="flat" cmpd="sng" w="38100">
            <a:solidFill>
              <a:srgbClr val="CC0000"/>
            </a:solidFill>
            <a:prstDash val="solid"/>
            <a:round/>
            <a:headEnd len="sm" w="sm" type="none"/>
            <a:tailEnd len="med" w="med" type="triangle"/>
          </a:ln>
        </p:spPr>
      </p:cxnSp>
      <p:cxnSp>
        <p:nvCxnSpPr>
          <p:cNvPr id="262" name="Google Shape;262;g2023f76b243_0_210"/>
          <p:cNvCxnSpPr/>
          <p:nvPr/>
        </p:nvCxnSpPr>
        <p:spPr>
          <a:xfrm flipH="1">
            <a:off x="5561447" y="1794206"/>
            <a:ext cx="6600" cy="338400"/>
          </a:xfrm>
          <a:prstGeom prst="straightConnector1">
            <a:avLst/>
          </a:prstGeom>
          <a:noFill/>
          <a:ln cap="flat" cmpd="sng" w="38100">
            <a:solidFill>
              <a:srgbClr val="CC0000"/>
            </a:solidFill>
            <a:prstDash val="solid"/>
            <a:round/>
            <a:headEnd len="sm" w="sm" type="none"/>
            <a:tailEnd len="med" w="med" type="triangle"/>
          </a:ln>
        </p:spPr>
      </p:cxnSp>
      <p:cxnSp>
        <p:nvCxnSpPr>
          <p:cNvPr id="263" name="Google Shape;263;g2023f76b243_0_210"/>
          <p:cNvCxnSpPr/>
          <p:nvPr/>
        </p:nvCxnSpPr>
        <p:spPr>
          <a:xfrm>
            <a:off x="4351706" y="2970159"/>
            <a:ext cx="359100" cy="0"/>
          </a:xfrm>
          <a:prstGeom prst="straightConnector1">
            <a:avLst/>
          </a:prstGeom>
          <a:noFill/>
          <a:ln cap="flat" cmpd="sng" w="38100">
            <a:solidFill>
              <a:srgbClr val="CC0000"/>
            </a:solidFill>
            <a:prstDash val="solid"/>
            <a:round/>
            <a:headEnd len="sm" w="sm" type="none"/>
            <a:tailEnd len="med" w="med" type="triangle"/>
          </a:ln>
        </p:spPr>
      </p:cxnSp>
      <p:sp>
        <p:nvSpPr>
          <p:cNvPr id="264" name="Google Shape;264;g2023f76b243_0_210"/>
          <p:cNvSpPr txBox="1"/>
          <p:nvPr/>
        </p:nvSpPr>
        <p:spPr>
          <a:xfrm>
            <a:off x="2037076" y="1574831"/>
            <a:ext cx="49884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Préparation de l’assemblage de la couronne dentée dans le disque</a:t>
            </a:r>
            <a:endParaRPr b="0" i="1" sz="1000" u="none" cap="none" strike="noStrike">
              <a:solidFill>
                <a:srgbClr val="000000"/>
              </a:solidFill>
              <a:latin typeface="Century Gothic"/>
              <a:ea typeface="Century Gothic"/>
              <a:cs typeface="Century Gothic"/>
              <a:sym typeface="Century Gothic"/>
            </a:endParaRPr>
          </a:p>
        </p:txBody>
      </p:sp>
      <p:sp>
        <p:nvSpPr>
          <p:cNvPr id="265" name="Google Shape;265;g2023f76b243_0_210"/>
          <p:cNvSpPr txBox="1"/>
          <p:nvPr/>
        </p:nvSpPr>
        <p:spPr>
          <a:xfrm>
            <a:off x="2800275" y="4479056"/>
            <a:ext cx="37638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DC1+ Disque				DC2+ Couronne</a:t>
            </a:r>
            <a:endParaRPr b="0" i="1" sz="1000" u="none" cap="none" strike="noStrike">
              <a:solidFill>
                <a:srgbClr val="000000"/>
              </a:solidFill>
              <a:latin typeface="Century Gothic"/>
              <a:ea typeface="Century Gothic"/>
              <a:cs typeface="Century Gothic"/>
              <a:sym typeface="Century Gothic"/>
            </a:endParaRPr>
          </a:p>
        </p:txBody>
      </p:sp>
      <p:sp>
        <p:nvSpPr>
          <p:cNvPr id="266" name="Google Shape;266;g2023f76b243_0_210"/>
          <p:cNvSpPr txBox="1"/>
          <p:nvPr/>
        </p:nvSpPr>
        <p:spPr>
          <a:xfrm>
            <a:off x="6632400" y="3377119"/>
            <a:ext cx="1225500" cy="854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0000"/>
                </a:solidFill>
                <a:latin typeface="Helvetica Neue"/>
                <a:ea typeface="Helvetica Neue"/>
                <a:cs typeface="Helvetica Neue"/>
                <a:sym typeface="Helvetica Neue"/>
              </a:rPr>
              <a:t>⚠️</a:t>
            </a:r>
            <a:endParaRPr b="0" i="0" sz="5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